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58" r:id="rId2"/>
    <p:sldId id="285" r:id="rId3"/>
    <p:sldId id="286" r:id="rId4"/>
    <p:sldId id="287" r:id="rId5"/>
    <p:sldId id="302" r:id="rId6"/>
    <p:sldId id="288" r:id="rId7"/>
    <p:sldId id="289" r:id="rId8"/>
    <p:sldId id="290" r:id="rId9"/>
    <p:sldId id="292" r:id="rId10"/>
    <p:sldId id="293" r:id="rId11"/>
    <p:sldId id="294" r:id="rId12"/>
    <p:sldId id="295" r:id="rId13"/>
    <p:sldId id="296" r:id="rId14"/>
    <p:sldId id="297" r:id="rId15"/>
    <p:sldId id="264" r:id="rId16"/>
    <p:sldId id="281" r:id="rId17"/>
    <p:sldId id="282" r:id="rId18"/>
    <p:sldId id="283" r:id="rId19"/>
    <p:sldId id="284" r:id="rId20"/>
    <p:sldId id="275" r:id="rId21"/>
    <p:sldId id="265" r:id="rId22"/>
    <p:sldId id="271" r:id="rId23"/>
    <p:sldId id="267" r:id="rId24"/>
    <p:sldId id="268" r:id="rId25"/>
    <p:sldId id="269" r:id="rId26"/>
    <p:sldId id="298" r:id="rId27"/>
    <p:sldId id="280" r:id="rId28"/>
    <p:sldId id="299" r:id="rId29"/>
    <p:sldId id="301"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6"/>
  </p:normalViewPr>
  <p:slideViewPr>
    <p:cSldViewPr>
      <p:cViewPr varScale="1">
        <p:scale>
          <a:sx n="109" d="100"/>
          <a:sy n="109" d="100"/>
        </p:scale>
        <p:origin x="172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07989ED8-4956-D340-83C4-426E065D8496}"/>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ＭＳ Ｐゴシック" charset="0"/>
              </a:defRPr>
            </a:lvl1pPr>
          </a:lstStyle>
          <a:p>
            <a:pPr>
              <a:defRPr/>
            </a:pPr>
            <a:endParaRPr lang="en-US"/>
          </a:p>
        </p:txBody>
      </p:sp>
      <p:sp>
        <p:nvSpPr>
          <p:cNvPr id="31747" name="Rectangle 3">
            <a:extLst>
              <a:ext uri="{FF2B5EF4-FFF2-40B4-BE49-F238E27FC236}">
                <a16:creationId xmlns:a16="http://schemas.microsoft.com/office/drawing/2014/main" id="{8E6498D2-5FB3-C34A-88BA-8D238DB693A6}"/>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ＭＳ Ｐゴシック" charset="0"/>
              </a:defRPr>
            </a:lvl1pPr>
          </a:lstStyle>
          <a:p>
            <a:pPr>
              <a:defRPr/>
            </a:pPr>
            <a:endParaRPr lang="en-US"/>
          </a:p>
        </p:txBody>
      </p:sp>
      <p:sp>
        <p:nvSpPr>
          <p:cNvPr id="31748" name="Rectangle 4">
            <a:extLst>
              <a:ext uri="{FF2B5EF4-FFF2-40B4-BE49-F238E27FC236}">
                <a16:creationId xmlns:a16="http://schemas.microsoft.com/office/drawing/2014/main" id="{753F2402-4504-1949-9D59-9D32094F62CD}"/>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ＭＳ Ｐゴシック" charset="0"/>
              </a:defRPr>
            </a:lvl1pPr>
          </a:lstStyle>
          <a:p>
            <a:pPr>
              <a:defRPr/>
            </a:pPr>
            <a:endParaRPr lang="en-US"/>
          </a:p>
        </p:txBody>
      </p:sp>
      <p:sp>
        <p:nvSpPr>
          <p:cNvPr id="31749" name="Rectangle 5">
            <a:extLst>
              <a:ext uri="{FF2B5EF4-FFF2-40B4-BE49-F238E27FC236}">
                <a16:creationId xmlns:a16="http://schemas.microsoft.com/office/drawing/2014/main" id="{2A059314-AAC7-A14A-92D4-FAB1BB10D72C}"/>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8CB09822-0CD8-7E4E-9549-937B8AC1406A}"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B47ABD-51F6-AE43-9D2D-3AAAAA46F7FE}"/>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95190C15-9B9A-E84C-9F04-008455C6DDAC}"/>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0982336D-819A-A942-8558-EF89EF1A7BD1}" type="datetimeFigureOut">
              <a:rPr lang="en-US" altLang="en-US"/>
              <a:pPr/>
              <a:t>5/15/24</a:t>
            </a:fld>
            <a:endParaRPr lang="en-US" altLang="en-US"/>
          </a:p>
        </p:txBody>
      </p:sp>
      <p:sp>
        <p:nvSpPr>
          <p:cNvPr id="4" name="Slide Image Placeholder 3">
            <a:extLst>
              <a:ext uri="{FF2B5EF4-FFF2-40B4-BE49-F238E27FC236}">
                <a16:creationId xmlns:a16="http://schemas.microsoft.com/office/drawing/2014/main" id="{B5C4C75C-64A4-D945-9170-204FC869F9D5}"/>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59D89AD-1E6E-D343-89DE-6F220CC9C33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95FB2EA-47D4-B141-8CEE-34378B02B020}"/>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172765AD-A756-7349-A622-9F9CB1016609}"/>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628B9915-4A13-814D-A325-581F7EA86DC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8C1FB97-7D92-1141-AF7A-862CEBE7DF5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75871FD-B39D-2945-9D8C-3D10B15C57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BA7EC9F-C399-D342-A846-30ED9BD1DC33}"/>
              </a:ext>
            </a:extLst>
          </p:cNvPr>
          <p:cNvSpPr>
            <a:spLocks noGrp="1" noChangeArrowheads="1"/>
          </p:cNvSpPr>
          <p:nvPr>
            <p:ph type="sldNum" sz="quarter" idx="12"/>
          </p:nvPr>
        </p:nvSpPr>
        <p:spPr>
          <a:ln/>
        </p:spPr>
        <p:txBody>
          <a:bodyPr/>
          <a:lstStyle>
            <a:lvl1pPr>
              <a:defRPr/>
            </a:lvl1pPr>
          </a:lstStyle>
          <a:p>
            <a:fld id="{4C60D28E-96AC-C74E-A9F9-A1953B9B087C}" type="slidenum">
              <a:rPr lang="en-US" altLang="en-US"/>
              <a:pPr/>
              <a:t>‹#›</a:t>
            </a:fld>
            <a:endParaRPr lang="en-US" altLang="en-US"/>
          </a:p>
        </p:txBody>
      </p:sp>
    </p:spTree>
    <p:extLst>
      <p:ext uri="{BB962C8B-B14F-4D97-AF65-F5344CB8AC3E}">
        <p14:creationId xmlns:p14="http://schemas.microsoft.com/office/powerpoint/2010/main" val="378983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D7806E3-0D20-4047-B538-2902D075617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A71F3C3-07F0-D441-818D-642A4E22ED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EB7BBFB-3253-694D-A0E8-4443E4C0AF80}"/>
              </a:ext>
            </a:extLst>
          </p:cNvPr>
          <p:cNvSpPr>
            <a:spLocks noGrp="1" noChangeArrowheads="1"/>
          </p:cNvSpPr>
          <p:nvPr>
            <p:ph type="sldNum" sz="quarter" idx="12"/>
          </p:nvPr>
        </p:nvSpPr>
        <p:spPr>
          <a:ln/>
        </p:spPr>
        <p:txBody>
          <a:bodyPr/>
          <a:lstStyle>
            <a:lvl1pPr>
              <a:defRPr/>
            </a:lvl1pPr>
          </a:lstStyle>
          <a:p>
            <a:fld id="{03186ED2-DE33-AB46-94B7-F8851C580C05}" type="slidenum">
              <a:rPr lang="en-US" altLang="en-US"/>
              <a:pPr/>
              <a:t>‹#›</a:t>
            </a:fld>
            <a:endParaRPr lang="en-US" altLang="en-US"/>
          </a:p>
        </p:txBody>
      </p:sp>
    </p:spTree>
    <p:extLst>
      <p:ext uri="{BB962C8B-B14F-4D97-AF65-F5344CB8AC3E}">
        <p14:creationId xmlns:p14="http://schemas.microsoft.com/office/powerpoint/2010/main" val="1352792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11527C1-E6E8-A943-9E38-A487D010ABE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3FBE510-4113-DD44-9141-E2A5ACC1CE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84A2442-F5E1-E441-9DB0-641AF3019445}"/>
              </a:ext>
            </a:extLst>
          </p:cNvPr>
          <p:cNvSpPr>
            <a:spLocks noGrp="1" noChangeArrowheads="1"/>
          </p:cNvSpPr>
          <p:nvPr>
            <p:ph type="sldNum" sz="quarter" idx="12"/>
          </p:nvPr>
        </p:nvSpPr>
        <p:spPr>
          <a:ln/>
        </p:spPr>
        <p:txBody>
          <a:bodyPr/>
          <a:lstStyle>
            <a:lvl1pPr>
              <a:defRPr/>
            </a:lvl1pPr>
          </a:lstStyle>
          <a:p>
            <a:fld id="{294FCE3C-2DFA-5B48-9C81-B144979D1E66}" type="slidenum">
              <a:rPr lang="en-US" altLang="en-US"/>
              <a:pPr/>
              <a:t>‹#›</a:t>
            </a:fld>
            <a:endParaRPr lang="en-US" altLang="en-US"/>
          </a:p>
        </p:txBody>
      </p:sp>
    </p:spTree>
    <p:extLst>
      <p:ext uri="{BB962C8B-B14F-4D97-AF65-F5344CB8AC3E}">
        <p14:creationId xmlns:p14="http://schemas.microsoft.com/office/powerpoint/2010/main" val="1119230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AF3C53B-1E9F-1B42-BF24-F9E453BBD22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9AE44E5-FFE2-D54F-A9F1-BF276CCF50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1046434-62A0-B94C-B71E-E7E8CD4A2A33}"/>
              </a:ext>
            </a:extLst>
          </p:cNvPr>
          <p:cNvSpPr>
            <a:spLocks noGrp="1" noChangeArrowheads="1"/>
          </p:cNvSpPr>
          <p:nvPr>
            <p:ph type="sldNum" sz="quarter" idx="12"/>
          </p:nvPr>
        </p:nvSpPr>
        <p:spPr>
          <a:ln/>
        </p:spPr>
        <p:txBody>
          <a:bodyPr/>
          <a:lstStyle>
            <a:lvl1pPr>
              <a:defRPr/>
            </a:lvl1pPr>
          </a:lstStyle>
          <a:p>
            <a:fld id="{8C5AFC87-DCF3-6045-AFE6-A4B24B0A9625}" type="slidenum">
              <a:rPr lang="en-US" altLang="en-US"/>
              <a:pPr/>
              <a:t>‹#›</a:t>
            </a:fld>
            <a:endParaRPr lang="en-US" altLang="en-US"/>
          </a:p>
        </p:txBody>
      </p:sp>
    </p:spTree>
    <p:extLst>
      <p:ext uri="{BB962C8B-B14F-4D97-AF65-F5344CB8AC3E}">
        <p14:creationId xmlns:p14="http://schemas.microsoft.com/office/powerpoint/2010/main" val="664918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03304FA-CFFC-1F44-8780-38F8DD01703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82707BC-1D2D-994D-9C33-07186BD0C5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443B175-22AD-6643-B4A1-297F6725325E}"/>
              </a:ext>
            </a:extLst>
          </p:cNvPr>
          <p:cNvSpPr>
            <a:spLocks noGrp="1" noChangeArrowheads="1"/>
          </p:cNvSpPr>
          <p:nvPr>
            <p:ph type="sldNum" sz="quarter" idx="12"/>
          </p:nvPr>
        </p:nvSpPr>
        <p:spPr>
          <a:ln/>
        </p:spPr>
        <p:txBody>
          <a:bodyPr/>
          <a:lstStyle>
            <a:lvl1pPr>
              <a:defRPr/>
            </a:lvl1pPr>
          </a:lstStyle>
          <a:p>
            <a:fld id="{FA49C25B-2B16-2348-85B3-EC8FD33EC0FE}" type="slidenum">
              <a:rPr lang="en-US" altLang="en-US"/>
              <a:pPr/>
              <a:t>‹#›</a:t>
            </a:fld>
            <a:endParaRPr lang="en-US" altLang="en-US"/>
          </a:p>
        </p:txBody>
      </p:sp>
    </p:spTree>
    <p:extLst>
      <p:ext uri="{BB962C8B-B14F-4D97-AF65-F5344CB8AC3E}">
        <p14:creationId xmlns:p14="http://schemas.microsoft.com/office/powerpoint/2010/main" val="703018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E39E1C2-48C4-8E46-8A4F-9562DC29F29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DC9DB8F-F5DC-004C-94FA-092BDAB2D3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9E25BDA-E705-D242-9701-3F92A4E11E6D}"/>
              </a:ext>
            </a:extLst>
          </p:cNvPr>
          <p:cNvSpPr>
            <a:spLocks noGrp="1" noChangeArrowheads="1"/>
          </p:cNvSpPr>
          <p:nvPr>
            <p:ph type="sldNum" sz="quarter" idx="12"/>
          </p:nvPr>
        </p:nvSpPr>
        <p:spPr>
          <a:ln/>
        </p:spPr>
        <p:txBody>
          <a:bodyPr/>
          <a:lstStyle>
            <a:lvl1pPr>
              <a:defRPr/>
            </a:lvl1pPr>
          </a:lstStyle>
          <a:p>
            <a:fld id="{F08389BD-9FEC-0441-A766-6684E13636AC}" type="slidenum">
              <a:rPr lang="en-US" altLang="en-US"/>
              <a:pPr/>
              <a:t>‹#›</a:t>
            </a:fld>
            <a:endParaRPr lang="en-US" altLang="en-US"/>
          </a:p>
        </p:txBody>
      </p:sp>
    </p:spTree>
    <p:extLst>
      <p:ext uri="{BB962C8B-B14F-4D97-AF65-F5344CB8AC3E}">
        <p14:creationId xmlns:p14="http://schemas.microsoft.com/office/powerpoint/2010/main" val="28742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32A3B86-6904-6249-9795-027F4B23963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99DCE1E-8DD0-B442-A8AF-DAD0528206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B5AC681-A297-494E-96A5-22F488DB4181}"/>
              </a:ext>
            </a:extLst>
          </p:cNvPr>
          <p:cNvSpPr>
            <a:spLocks noGrp="1" noChangeArrowheads="1"/>
          </p:cNvSpPr>
          <p:nvPr>
            <p:ph type="sldNum" sz="quarter" idx="12"/>
          </p:nvPr>
        </p:nvSpPr>
        <p:spPr>
          <a:ln/>
        </p:spPr>
        <p:txBody>
          <a:bodyPr/>
          <a:lstStyle>
            <a:lvl1pPr>
              <a:defRPr/>
            </a:lvl1pPr>
          </a:lstStyle>
          <a:p>
            <a:fld id="{B023CB6C-FF93-9C42-8F25-0E5B771650E4}" type="slidenum">
              <a:rPr lang="en-US" altLang="en-US"/>
              <a:pPr/>
              <a:t>‹#›</a:t>
            </a:fld>
            <a:endParaRPr lang="en-US" altLang="en-US"/>
          </a:p>
        </p:txBody>
      </p:sp>
    </p:spTree>
    <p:extLst>
      <p:ext uri="{BB962C8B-B14F-4D97-AF65-F5344CB8AC3E}">
        <p14:creationId xmlns:p14="http://schemas.microsoft.com/office/powerpoint/2010/main" val="181260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4DAB88C-2FF1-DC4D-BA9D-FB3D80D9E92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85E9AA0-053E-3943-ABEC-01D1BC803C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A1868B6-12F3-1D48-AD30-B1AF1D4EAD95}"/>
              </a:ext>
            </a:extLst>
          </p:cNvPr>
          <p:cNvSpPr>
            <a:spLocks noGrp="1" noChangeArrowheads="1"/>
          </p:cNvSpPr>
          <p:nvPr>
            <p:ph type="sldNum" sz="quarter" idx="12"/>
          </p:nvPr>
        </p:nvSpPr>
        <p:spPr>
          <a:ln/>
        </p:spPr>
        <p:txBody>
          <a:bodyPr/>
          <a:lstStyle>
            <a:lvl1pPr>
              <a:defRPr/>
            </a:lvl1pPr>
          </a:lstStyle>
          <a:p>
            <a:fld id="{D75589E7-C1F5-1346-A46C-5F17981BC900}" type="slidenum">
              <a:rPr lang="en-US" altLang="en-US"/>
              <a:pPr/>
              <a:t>‹#›</a:t>
            </a:fld>
            <a:endParaRPr lang="en-US" altLang="en-US"/>
          </a:p>
        </p:txBody>
      </p:sp>
    </p:spTree>
    <p:extLst>
      <p:ext uri="{BB962C8B-B14F-4D97-AF65-F5344CB8AC3E}">
        <p14:creationId xmlns:p14="http://schemas.microsoft.com/office/powerpoint/2010/main" val="1087041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B29728C-B835-604C-B47D-FE8DBD06026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3117DCA-63F0-F148-A193-0C92CE360C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BE3BA42-E275-7C4E-AB84-ABEBCE36B1A3}"/>
              </a:ext>
            </a:extLst>
          </p:cNvPr>
          <p:cNvSpPr>
            <a:spLocks noGrp="1" noChangeArrowheads="1"/>
          </p:cNvSpPr>
          <p:nvPr>
            <p:ph type="sldNum" sz="quarter" idx="12"/>
          </p:nvPr>
        </p:nvSpPr>
        <p:spPr>
          <a:ln/>
        </p:spPr>
        <p:txBody>
          <a:bodyPr/>
          <a:lstStyle>
            <a:lvl1pPr>
              <a:defRPr/>
            </a:lvl1pPr>
          </a:lstStyle>
          <a:p>
            <a:fld id="{A2460642-842C-9F4C-BFCC-B803A2C6A0B7}" type="slidenum">
              <a:rPr lang="en-US" altLang="en-US"/>
              <a:pPr/>
              <a:t>‹#›</a:t>
            </a:fld>
            <a:endParaRPr lang="en-US" altLang="en-US"/>
          </a:p>
        </p:txBody>
      </p:sp>
    </p:spTree>
    <p:extLst>
      <p:ext uri="{BB962C8B-B14F-4D97-AF65-F5344CB8AC3E}">
        <p14:creationId xmlns:p14="http://schemas.microsoft.com/office/powerpoint/2010/main" val="3152750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ED455A7-7DD2-7A4F-941E-CF1D5D000F9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3E8D9F9-7FA4-1842-A52A-A1B6D7B418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6C4C28C-7C56-F04D-86E8-1D457E3023C9}"/>
              </a:ext>
            </a:extLst>
          </p:cNvPr>
          <p:cNvSpPr>
            <a:spLocks noGrp="1" noChangeArrowheads="1"/>
          </p:cNvSpPr>
          <p:nvPr>
            <p:ph type="sldNum" sz="quarter" idx="12"/>
          </p:nvPr>
        </p:nvSpPr>
        <p:spPr>
          <a:ln/>
        </p:spPr>
        <p:txBody>
          <a:bodyPr/>
          <a:lstStyle>
            <a:lvl1pPr>
              <a:defRPr/>
            </a:lvl1pPr>
          </a:lstStyle>
          <a:p>
            <a:fld id="{BAF7128C-C908-C345-B5CD-1A253A9AD1E4}" type="slidenum">
              <a:rPr lang="en-US" altLang="en-US"/>
              <a:pPr/>
              <a:t>‹#›</a:t>
            </a:fld>
            <a:endParaRPr lang="en-US" altLang="en-US"/>
          </a:p>
        </p:txBody>
      </p:sp>
    </p:spTree>
    <p:extLst>
      <p:ext uri="{BB962C8B-B14F-4D97-AF65-F5344CB8AC3E}">
        <p14:creationId xmlns:p14="http://schemas.microsoft.com/office/powerpoint/2010/main" val="3051159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A34D77D-70EE-414B-B473-C0A5F0EF60B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48B5D0B-28CF-CD4D-9AAC-673E52C8C7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85DA333-0D8D-A645-AA7D-881226C3FB1E}"/>
              </a:ext>
            </a:extLst>
          </p:cNvPr>
          <p:cNvSpPr>
            <a:spLocks noGrp="1" noChangeArrowheads="1"/>
          </p:cNvSpPr>
          <p:nvPr>
            <p:ph type="sldNum" sz="quarter" idx="12"/>
          </p:nvPr>
        </p:nvSpPr>
        <p:spPr>
          <a:ln/>
        </p:spPr>
        <p:txBody>
          <a:bodyPr/>
          <a:lstStyle>
            <a:lvl1pPr>
              <a:defRPr/>
            </a:lvl1pPr>
          </a:lstStyle>
          <a:p>
            <a:fld id="{8FAE3079-82E0-604F-BDDD-D36B561740A9}" type="slidenum">
              <a:rPr lang="en-US" altLang="en-US"/>
              <a:pPr/>
              <a:t>‹#›</a:t>
            </a:fld>
            <a:endParaRPr lang="en-US" altLang="en-US"/>
          </a:p>
        </p:txBody>
      </p:sp>
    </p:spTree>
    <p:extLst>
      <p:ext uri="{BB962C8B-B14F-4D97-AF65-F5344CB8AC3E}">
        <p14:creationId xmlns:p14="http://schemas.microsoft.com/office/powerpoint/2010/main" val="3432099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ECEEF"/>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E3A7BA3-4751-5B48-8A48-A71C87640765}"/>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3726091-8844-0A4F-8C31-48FFFA031E4E}"/>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E386569-F957-7E4D-99E7-1976DDC73FB2}"/>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B1978E68-B4B7-984F-80B2-A147A41C561D}"/>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DA643B85-E685-2249-BF3A-24AF46AE889D}"/>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CE312D74-1A16-B043-883C-6111FA3E7A2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2"/>
          </a:solidFill>
          <a:latin typeface="Arial" pitchFamily="-110" charset="0"/>
        </a:defRPr>
      </a:lvl6pPr>
      <a:lvl7pPr marL="914400" algn="ctr" rtl="0" fontAlgn="base">
        <a:spcBef>
          <a:spcPct val="0"/>
        </a:spcBef>
        <a:spcAft>
          <a:spcPct val="0"/>
        </a:spcAft>
        <a:defRPr sz="4400">
          <a:solidFill>
            <a:schemeClr val="tx2"/>
          </a:solidFill>
          <a:latin typeface="Arial" pitchFamily="-110" charset="0"/>
        </a:defRPr>
      </a:lvl7pPr>
      <a:lvl8pPr marL="1371600" algn="ctr" rtl="0" fontAlgn="base">
        <a:spcBef>
          <a:spcPct val="0"/>
        </a:spcBef>
        <a:spcAft>
          <a:spcPct val="0"/>
        </a:spcAft>
        <a:defRPr sz="4400">
          <a:solidFill>
            <a:schemeClr val="tx2"/>
          </a:solidFill>
          <a:latin typeface="Arial" pitchFamily="-110" charset="0"/>
        </a:defRPr>
      </a:lvl8pPr>
      <a:lvl9pPr marL="1828800" algn="ctr" rtl="0" fontAlgn="base">
        <a:spcBef>
          <a:spcPct val="0"/>
        </a:spcBef>
        <a:spcAft>
          <a:spcPct val="0"/>
        </a:spcAft>
        <a:defRPr sz="4400">
          <a:solidFill>
            <a:schemeClr val="tx2"/>
          </a:solidFill>
          <a:latin typeface="Arial" pitchFamily="-110"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530143B-0CD3-0146-842A-54C84464E95B}"/>
              </a:ext>
            </a:extLst>
          </p:cNvPr>
          <p:cNvSpPr>
            <a:spLocks noGrp="1" noChangeArrowheads="1"/>
          </p:cNvSpPr>
          <p:nvPr>
            <p:ph type="title"/>
          </p:nvPr>
        </p:nvSpPr>
        <p:spPr>
          <a:xfrm>
            <a:off x="457200" y="2057400"/>
            <a:ext cx="8229600" cy="2590800"/>
          </a:xfrm>
        </p:spPr>
        <p:txBody>
          <a:bodyPr/>
          <a:lstStyle/>
          <a:p>
            <a:pPr eaLnBrk="1" hangingPunct="1"/>
            <a:r>
              <a:rPr lang="en-US" altLang="en-US" sz="4000">
                <a:ea typeface="ＭＳ Ｐゴシック" panose="020B0600070205080204" pitchFamily="34" charset="-128"/>
              </a:rPr>
              <a:t>Artist Support Grant</a:t>
            </a:r>
            <a:br>
              <a:rPr lang="en-US" altLang="en-US" sz="4000">
                <a:ea typeface="ＭＳ Ｐゴシック" panose="020B0600070205080204" pitchFamily="34" charset="-128"/>
              </a:rPr>
            </a:br>
            <a:r>
              <a:rPr lang="en-US" altLang="en-US" sz="4000">
                <a:ea typeface="ＭＳ Ｐゴシック" panose="020B0600070205080204" pitchFamily="34" charset="-128"/>
              </a:rPr>
              <a:t>Workshop</a:t>
            </a:r>
          </a:p>
        </p:txBody>
      </p:sp>
      <p:pic>
        <p:nvPicPr>
          <p:cNvPr id="15363" name="Picture 5">
            <a:extLst>
              <a:ext uri="{FF2B5EF4-FFF2-40B4-BE49-F238E27FC236}">
                <a16:creationId xmlns:a16="http://schemas.microsoft.com/office/drawing/2014/main" id="{A35A5D2C-427B-EB48-94AB-9910331028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322763"/>
            <a:ext cx="990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1" descr="NCAC50_Logo (1).tif">
            <a:extLst>
              <a:ext uri="{FF2B5EF4-FFF2-40B4-BE49-F238E27FC236}">
                <a16:creationId xmlns:a16="http://schemas.microsoft.com/office/drawing/2014/main" id="{06161FF3-30FD-0B4A-9DEC-FFC1A8B0CE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81000"/>
            <a:ext cx="3200400"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2">
            <a:extLst>
              <a:ext uri="{FF2B5EF4-FFF2-40B4-BE49-F238E27FC236}">
                <a16:creationId xmlns:a16="http://schemas.microsoft.com/office/drawing/2014/main" id="{E6FA0B76-0999-FE47-BC56-1EACA5B9F95C}"/>
              </a:ext>
            </a:extLst>
          </p:cNvPr>
          <p:cNvSpPr>
            <a:spLocks noGrp="1" noChangeArrowheads="1"/>
          </p:cNvSpPr>
          <p:nvPr>
            <p:ph idx="1"/>
          </p:nvPr>
        </p:nvSpPr>
        <p:spPr>
          <a:xfrm>
            <a:off x="457200" y="1447800"/>
            <a:ext cx="8229600" cy="3657600"/>
          </a:xfrm>
        </p:spPr>
        <p:txBody>
          <a:bodyPr/>
          <a:lstStyle/>
          <a:p>
            <a:pPr eaLnBrk="1" hangingPunct="1"/>
            <a:r>
              <a:rPr lang="en-US" altLang="en-US" sz="1800" b="1">
                <a:ea typeface="ＭＳ Ｐゴシック" panose="020B0600070205080204" pitchFamily="34" charset="-128"/>
              </a:rPr>
              <a:t>Provide supporting documentation.  </a:t>
            </a:r>
            <a:r>
              <a:rPr lang="en-US" altLang="en-US" sz="1800">
                <a:ea typeface="ＭＳ Ｐゴシック" panose="020B0600070205080204" pitchFamily="34" charset="-128"/>
              </a:rPr>
              <a:t>Most of us have a general idea of what a hotel room should (and shouldn’</a:t>
            </a:r>
            <a:r>
              <a:rPr lang="en-US" altLang="ja-JP" sz="1800">
                <a:ea typeface="ＭＳ Ｐゴシック" panose="020B0600070205080204" pitchFamily="34" charset="-128"/>
              </a:rPr>
              <a:t>t) cost, but fewer know what a new lathe or bandsaw runs.  Web creation costs and graphic design fees can vary widely.  So, it</a:t>
            </a:r>
            <a:r>
              <a:rPr lang="ja-JP" altLang="en-US" sz="1800">
                <a:ea typeface="ＭＳ Ｐゴシック" panose="020B0600070205080204" pitchFamily="34" charset="-128"/>
              </a:rPr>
              <a:t>’</a:t>
            </a:r>
            <a:r>
              <a:rPr lang="en-US" altLang="ja-JP" sz="1800">
                <a:ea typeface="ＭＳ Ｐゴシック" panose="020B0600070205080204" pitchFamily="34" charset="-128"/>
              </a:rPr>
              <a:t>s not a bad idea to get an estimate from the provider to support the numbers you</a:t>
            </a:r>
            <a:r>
              <a:rPr lang="ja-JP" altLang="en-US" sz="1800">
                <a:ea typeface="ＭＳ Ｐゴシック" panose="020B0600070205080204" pitchFamily="34" charset="-128"/>
              </a:rPr>
              <a:t>’</a:t>
            </a:r>
            <a:r>
              <a:rPr lang="en-US" altLang="ja-JP" sz="1800">
                <a:ea typeface="ＭＳ Ｐゴシック" panose="020B0600070205080204" pitchFamily="34" charset="-128"/>
              </a:rPr>
              <a:t>re putting in your application.</a:t>
            </a:r>
          </a:p>
          <a:p>
            <a:pPr eaLnBrk="1" hangingPunct="1">
              <a:buFontTx/>
              <a:buNone/>
            </a:pPr>
            <a:r>
              <a:rPr lang="en-US" altLang="en-US" sz="1800">
                <a:ea typeface="ＭＳ Ｐゴシック" panose="020B0600070205080204" pitchFamily="34" charset="-128"/>
              </a:rPr>
              <a:t> </a:t>
            </a:r>
          </a:p>
          <a:p>
            <a:pPr eaLnBrk="1" hangingPunct="1"/>
            <a:r>
              <a:rPr lang="en-US" altLang="en-US" sz="1800" b="1">
                <a:ea typeface="ＭＳ Ｐゴシック" panose="020B0600070205080204" pitchFamily="34" charset="-128"/>
              </a:rPr>
              <a:t>Show your own financial contribution and other sources of income.  </a:t>
            </a:r>
            <a:r>
              <a:rPr lang="en-US" altLang="en-US" sz="1800">
                <a:ea typeface="ＭＳ Ｐゴシック" panose="020B0600070205080204" pitchFamily="34" charset="-128"/>
              </a:rPr>
              <a:t>No consortium will require that you spend your own money; nevertheless, if you can show you are investing your own funds (over and above your time) to accomplish a project, your commitment to it will be obvious.  </a:t>
            </a:r>
          </a:p>
        </p:txBody>
      </p:sp>
      <p:sp>
        <p:nvSpPr>
          <p:cNvPr id="24578" name="TextBox 3">
            <a:extLst>
              <a:ext uri="{FF2B5EF4-FFF2-40B4-BE49-F238E27FC236}">
                <a16:creationId xmlns:a16="http://schemas.microsoft.com/office/drawing/2014/main" id="{500F0DC1-18FB-4144-87AC-9D2ADC133CBA}"/>
              </a:ext>
            </a:extLst>
          </p:cNvPr>
          <p:cNvSpPr txBox="1">
            <a:spLocks noChangeArrowheads="1"/>
          </p:cNvSpPr>
          <p:nvPr/>
        </p:nvSpPr>
        <p:spPr bwMode="auto">
          <a:xfrm>
            <a:off x="2590800" y="381000"/>
            <a:ext cx="373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a:t>Budget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2">
            <a:extLst>
              <a:ext uri="{FF2B5EF4-FFF2-40B4-BE49-F238E27FC236}">
                <a16:creationId xmlns:a16="http://schemas.microsoft.com/office/drawing/2014/main" id="{707403B5-B158-4F43-83DE-37085388B4D4}"/>
              </a:ext>
            </a:extLst>
          </p:cNvPr>
          <p:cNvSpPr>
            <a:spLocks noGrp="1" noChangeArrowheads="1"/>
          </p:cNvSpPr>
          <p:nvPr>
            <p:ph idx="1"/>
          </p:nvPr>
        </p:nvSpPr>
        <p:spPr>
          <a:xfrm>
            <a:off x="457200" y="1447800"/>
            <a:ext cx="8229600" cy="4876800"/>
          </a:xfrm>
        </p:spPr>
        <p:txBody>
          <a:bodyPr/>
          <a:lstStyle/>
          <a:p>
            <a:pPr eaLnBrk="1" hangingPunct="1"/>
            <a:r>
              <a:rPr lang="en-US" altLang="en-US" sz="2400">
                <a:ea typeface="ＭＳ Ｐゴシック" panose="020B0600070205080204" pitchFamily="34" charset="-128"/>
              </a:rPr>
              <a:t> Résumés are required but are generally reviewed as supporting material to the work samples and narrative.  </a:t>
            </a:r>
          </a:p>
          <a:p>
            <a:pPr eaLnBrk="1" hangingPunct="1">
              <a:buFontTx/>
              <a:buNone/>
            </a:pPr>
            <a:r>
              <a:rPr lang="en-US" altLang="en-US" sz="2400">
                <a:ea typeface="ＭＳ Ｐゴシック" panose="020B0600070205080204" pitchFamily="34" charset="-128"/>
              </a:rPr>
              <a:t> </a:t>
            </a:r>
          </a:p>
          <a:p>
            <a:pPr eaLnBrk="1" hangingPunct="1"/>
            <a:r>
              <a:rPr lang="en-US" altLang="en-US" sz="2400">
                <a:ea typeface="ＭＳ Ｐゴシック" panose="020B0600070205080204" pitchFamily="34" charset="-128"/>
              </a:rPr>
              <a:t>Make it an Artist resume.  </a:t>
            </a:r>
          </a:p>
          <a:p>
            <a:pPr eaLnBrk="1" hangingPunct="1">
              <a:buFontTx/>
              <a:buNone/>
            </a:pPr>
            <a:r>
              <a:rPr lang="en-US" altLang="en-US" sz="2400">
                <a:ea typeface="ＭＳ Ｐゴシック" panose="020B0600070205080204" pitchFamily="34" charset="-128"/>
              </a:rPr>
              <a:t> </a:t>
            </a:r>
          </a:p>
          <a:p>
            <a:pPr eaLnBrk="1" hangingPunct="1"/>
            <a:r>
              <a:rPr lang="en-US" altLang="en-US" sz="2400">
                <a:ea typeface="ＭＳ Ｐゴシック" panose="020B0600070205080204" pitchFamily="34" charset="-128"/>
              </a:rPr>
              <a:t>Abbreviate It. </a:t>
            </a:r>
          </a:p>
          <a:p>
            <a:pPr eaLnBrk="1" hangingPunct="1">
              <a:buFontTx/>
              <a:buNone/>
            </a:pPr>
            <a:endParaRPr lang="en-US" altLang="en-US" sz="2400">
              <a:ea typeface="ＭＳ Ｐゴシック" panose="020B0600070205080204" pitchFamily="34" charset="-128"/>
            </a:endParaRPr>
          </a:p>
          <a:p>
            <a:pPr eaLnBrk="1" hangingPunct="1"/>
            <a:r>
              <a:rPr lang="en-US" altLang="en-US" sz="2400">
                <a:ea typeface="ＭＳ Ｐゴシック" panose="020B0600070205080204" pitchFamily="34" charset="-128"/>
              </a:rPr>
              <a:t>Limited Experience as an artist? </a:t>
            </a:r>
            <a:r>
              <a:rPr lang="en-US" altLang="en-US" sz="1800">
                <a:ea typeface="ＭＳ Ｐゴシック" panose="020B0600070205080204" pitchFamily="34" charset="-128"/>
              </a:rPr>
              <a:t>Lead with what you have on your résumé and condense the rest to the very broadest strokes.  Use this situation to make the case that the grant is especially important as a way to take a meaningful step forward in your artistic career.</a:t>
            </a:r>
          </a:p>
        </p:txBody>
      </p:sp>
      <p:sp>
        <p:nvSpPr>
          <p:cNvPr id="25602" name="TextBox 3">
            <a:extLst>
              <a:ext uri="{FF2B5EF4-FFF2-40B4-BE49-F238E27FC236}">
                <a16:creationId xmlns:a16="http://schemas.microsoft.com/office/drawing/2014/main" id="{9B8246BA-50AC-0544-A179-4AA3FF992A85}"/>
              </a:ext>
            </a:extLst>
          </p:cNvPr>
          <p:cNvSpPr txBox="1">
            <a:spLocks noChangeArrowheads="1"/>
          </p:cNvSpPr>
          <p:nvPr/>
        </p:nvSpPr>
        <p:spPr bwMode="auto">
          <a:xfrm>
            <a:off x="2590800" y="381000"/>
            <a:ext cx="373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a:t>Resume and Bios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2">
            <a:extLst>
              <a:ext uri="{FF2B5EF4-FFF2-40B4-BE49-F238E27FC236}">
                <a16:creationId xmlns:a16="http://schemas.microsoft.com/office/drawing/2014/main" id="{9C02FBD8-CFDB-4A46-9F20-DCAB8313B216}"/>
              </a:ext>
            </a:extLst>
          </p:cNvPr>
          <p:cNvSpPr>
            <a:spLocks noGrp="1" noChangeArrowheads="1"/>
          </p:cNvSpPr>
          <p:nvPr>
            <p:ph idx="1"/>
          </p:nvPr>
        </p:nvSpPr>
        <p:spPr>
          <a:xfrm>
            <a:off x="457200" y="1447800"/>
            <a:ext cx="8229600" cy="4876800"/>
          </a:xfrm>
        </p:spPr>
        <p:txBody>
          <a:bodyPr/>
          <a:lstStyle/>
          <a:p>
            <a:pPr eaLnBrk="1" hangingPunct="1">
              <a:buFontTx/>
              <a:buNone/>
            </a:pPr>
            <a:r>
              <a:rPr lang="en-US" altLang="en-US" sz="1800">
                <a:ea typeface="ＭＳ Ｐゴシック" panose="020B0600070205080204" pitchFamily="34" charset="-128"/>
              </a:rPr>
              <a:t>	Even though this is a project grant, your project will not be funded if your work samples are weak.  The first stage in every process is an artistic evaluation, so you need to pay attention to what you choose to submit.  </a:t>
            </a:r>
          </a:p>
          <a:p>
            <a:pPr eaLnBrk="1" hangingPunct="1">
              <a:buFontTx/>
              <a:buNone/>
            </a:pPr>
            <a:r>
              <a:rPr lang="en-US" altLang="en-US" sz="1800">
                <a:ea typeface="ＭＳ Ｐゴシック" panose="020B0600070205080204" pitchFamily="34" charset="-128"/>
              </a:rPr>
              <a:t> </a:t>
            </a:r>
          </a:p>
          <a:p>
            <a:pPr eaLnBrk="1" hangingPunct="1">
              <a:buFontTx/>
              <a:buNone/>
            </a:pPr>
            <a:r>
              <a:rPr lang="en-US" altLang="en-US" sz="1800">
                <a:ea typeface="ＭＳ Ｐゴシック" panose="020B0600070205080204" pitchFamily="34" charset="-128"/>
              </a:rPr>
              <a:t>	With work samples it</a:t>
            </a:r>
            <a:r>
              <a:rPr lang="ja-JP" altLang="en-US" sz="1800">
                <a:ea typeface="ＭＳ Ｐゴシック" panose="020B0600070205080204" pitchFamily="34" charset="-128"/>
              </a:rPr>
              <a:t>’</a:t>
            </a:r>
            <a:r>
              <a:rPr lang="en-US" altLang="ja-JP" sz="1800">
                <a:ea typeface="ＭＳ Ｐゴシック" panose="020B0600070205080204" pitchFamily="34" charset="-128"/>
              </a:rPr>
              <a:t>s a matter of avoiding mistakes first.</a:t>
            </a:r>
          </a:p>
          <a:p>
            <a:pPr eaLnBrk="1" hangingPunct="1">
              <a:buFontTx/>
              <a:buNone/>
            </a:pPr>
            <a:endParaRPr lang="en-US" altLang="en-US" sz="1800">
              <a:ea typeface="ＭＳ Ｐゴシック" panose="020B0600070205080204" pitchFamily="34" charset="-128"/>
            </a:endParaRPr>
          </a:p>
          <a:p>
            <a:pPr eaLnBrk="1" hangingPunct="1"/>
            <a:r>
              <a:rPr lang="en-US" altLang="en-US" sz="1800">
                <a:ea typeface="ＭＳ Ｐゴシック" panose="020B0600070205080204" pitchFamily="34" charset="-128"/>
              </a:rPr>
              <a:t>If you</a:t>
            </a:r>
            <a:r>
              <a:rPr lang="ja-JP" altLang="en-US" sz="1800">
                <a:ea typeface="ＭＳ Ｐゴシック" panose="020B0600070205080204" pitchFamily="34" charset="-128"/>
              </a:rPr>
              <a:t>’</a:t>
            </a:r>
            <a:r>
              <a:rPr lang="en-US" altLang="ja-JP" sz="1800">
                <a:ea typeface="ＭＳ Ｐゴシック" panose="020B0600070205080204" pitchFamily="34" charset="-128"/>
              </a:rPr>
              <a:t>re a writer make sure there are no typos in your manuscript and that it</a:t>
            </a:r>
            <a:r>
              <a:rPr lang="ja-JP" altLang="en-US" sz="1800">
                <a:ea typeface="ＭＳ Ｐゴシック" panose="020B0600070205080204" pitchFamily="34" charset="-128"/>
              </a:rPr>
              <a:t>’</a:t>
            </a:r>
            <a:r>
              <a:rPr lang="en-US" altLang="ja-JP" sz="1800">
                <a:ea typeface="ＭＳ Ｐゴシック" panose="020B0600070205080204" pitchFamily="34" charset="-128"/>
              </a:rPr>
              <a:t>s formatted in a readable manner (e.g., adequate margins and line spacing)</a:t>
            </a:r>
          </a:p>
          <a:p>
            <a:pPr eaLnBrk="1" hangingPunct="1">
              <a:buFontTx/>
              <a:buNone/>
            </a:pPr>
            <a:endParaRPr lang="en-US" altLang="en-US" sz="1800">
              <a:ea typeface="ＭＳ Ｐゴシック" panose="020B0600070205080204" pitchFamily="34" charset="-128"/>
            </a:endParaRPr>
          </a:p>
          <a:p>
            <a:pPr eaLnBrk="1" hangingPunct="1"/>
            <a:r>
              <a:rPr lang="en-US" altLang="en-US" sz="1800">
                <a:ea typeface="ＭＳ Ｐゴシック" panose="020B0600070205080204" pitchFamily="34" charset="-128"/>
              </a:rPr>
              <a:t>If you</a:t>
            </a:r>
            <a:r>
              <a:rPr lang="ja-JP" altLang="en-US" sz="1800">
                <a:ea typeface="ＭＳ Ｐゴシック" panose="020B0600070205080204" pitchFamily="34" charset="-128"/>
              </a:rPr>
              <a:t>’</a:t>
            </a:r>
            <a:r>
              <a:rPr lang="en-US" altLang="ja-JP" sz="1800">
                <a:ea typeface="ＭＳ Ｐゴシック" panose="020B0600070205080204" pitchFamily="34" charset="-128"/>
              </a:rPr>
              <a:t>re a visual artist avoid out-of-focus, poorly cropped, or cluttered images.</a:t>
            </a:r>
          </a:p>
          <a:p>
            <a:pPr eaLnBrk="1" hangingPunct="1">
              <a:buFontTx/>
              <a:buNone/>
            </a:pPr>
            <a:endParaRPr lang="en-US" altLang="en-US" sz="1800">
              <a:ea typeface="ＭＳ Ｐゴシック" panose="020B0600070205080204" pitchFamily="34" charset="-128"/>
            </a:endParaRPr>
          </a:p>
          <a:p>
            <a:pPr eaLnBrk="1" hangingPunct="1"/>
            <a:r>
              <a:rPr lang="en-US" altLang="en-US" sz="1800">
                <a:ea typeface="ＭＳ Ｐゴシック" panose="020B0600070205080204" pitchFamily="34" charset="-128"/>
              </a:rPr>
              <a:t>For everyone – Upload your files</a:t>
            </a:r>
          </a:p>
        </p:txBody>
      </p:sp>
      <p:sp>
        <p:nvSpPr>
          <p:cNvPr id="26626" name="TextBox 3">
            <a:extLst>
              <a:ext uri="{FF2B5EF4-FFF2-40B4-BE49-F238E27FC236}">
                <a16:creationId xmlns:a16="http://schemas.microsoft.com/office/drawing/2014/main" id="{3357D1D8-4047-0643-A891-F94536CEBE1E}"/>
              </a:ext>
            </a:extLst>
          </p:cNvPr>
          <p:cNvSpPr txBox="1">
            <a:spLocks noChangeArrowheads="1"/>
          </p:cNvSpPr>
          <p:nvPr/>
        </p:nvSpPr>
        <p:spPr bwMode="auto">
          <a:xfrm>
            <a:off x="2590800" y="381000"/>
            <a:ext cx="373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a:t>Work Samples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2">
            <a:extLst>
              <a:ext uri="{FF2B5EF4-FFF2-40B4-BE49-F238E27FC236}">
                <a16:creationId xmlns:a16="http://schemas.microsoft.com/office/drawing/2014/main" id="{31EDDC12-407A-D24A-ABC6-010E253A312E}"/>
              </a:ext>
            </a:extLst>
          </p:cNvPr>
          <p:cNvSpPr>
            <a:spLocks noGrp="1" noChangeArrowheads="1"/>
          </p:cNvSpPr>
          <p:nvPr>
            <p:ph idx="1"/>
          </p:nvPr>
        </p:nvSpPr>
        <p:spPr>
          <a:xfrm>
            <a:off x="457200" y="1447800"/>
            <a:ext cx="8229600" cy="4876800"/>
          </a:xfrm>
        </p:spPr>
        <p:txBody>
          <a:bodyPr/>
          <a:lstStyle/>
          <a:p>
            <a:pPr eaLnBrk="1" hangingPunct="1">
              <a:buFontTx/>
              <a:buNone/>
            </a:pPr>
            <a:r>
              <a:rPr lang="en-US" altLang="en-US" sz="1800">
                <a:ea typeface="ＭＳ Ｐゴシック" panose="020B0600070205080204" pitchFamily="34" charset="-128"/>
              </a:rPr>
              <a:t>	</a:t>
            </a:r>
            <a:r>
              <a:rPr lang="en-US" altLang="en-US" sz="1800" b="1">
                <a:ea typeface="ＭＳ Ｐゴシック" panose="020B0600070205080204" pitchFamily="34" charset="-128"/>
              </a:rPr>
              <a:t>Choose samples that you consider to be:</a:t>
            </a:r>
          </a:p>
          <a:p>
            <a:pPr eaLnBrk="1" hangingPunct="1">
              <a:buFontTx/>
              <a:buNone/>
            </a:pPr>
            <a:r>
              <a:rPr lang="en-US" altLang="en-US" sz="1800">
                <a:ea typeface="ＭＳ Ｐゴシック" panose="020B0600070205080204" pitchFamily="34" charset="-128"/>
              </a:rPr>
              <a:t> </a:t>
            </a:r>
          </a:p>
          <a:p>
            <a:pPr eaLnBrk="1" hangingPunct="1"/>
            <a:r>
              <a:rPr lang="en-US" altLang="en-US" sz="1800" b="1">
                <a:ea typeface="ＭＳ Ｐゴシック" panose="020B0600070205080204" pitchFamily="34" charset="-128"/>
              </a:rPr>
              <a:t>Strong and recent representations of the quality of your work.  </a:t>
            </a:r>
            <a:r>
              <a:rPr lang="en-US" altLang="en-US" sz="1800">
                <a:ea typeface="ＭＳ Ｐゴシック" panose="020B0600070205080204" pitchFamily="34" charset="-128"/>
              </a:rPr>
              <a:t>If you</a:t>
            </a:r>
            <a:r>
              <a:rPr lang="ja-JP" altLang="en-US" sz="1800">
                <a:ea typeface="ＭＳ Ｐゴシック" panose="020B0600070205080204" pitchFamily="34" charset="-128"/>
              </a:rPr>
              <a:t>’</a:t>
            </a:r>
            <a:r>
              <a:rPr lang="en-US" altLang="ja-JP" sz="1800">
                <a:ea typeface="ＭＳ Ｐゴシック" panose="020B0600070205080204" pitchFamily="34" charset="-128"/>
              </a:rPr>
              <a:t>re submitting more than one sample, it</a:t>
            </a:r>
            <a:r>
              <a:rPr lang="ja-JP" altLang="en-US" sz="1800">
                <a:ea typeface="ＭＳ Ｐゴシック" panose="020B0600070205080204" pitchFamily="34" charset="-128"/>
              </a:rPr>
              <a:t>’</a:t>
            </a:r>
            <a:r>
              <a:rPr lang="en-US" altLang="ja-JP" sz="1800">
                <a:ea typeface="ＭＳ Ｐゴシック" panose="020B0600070205080204" pitchFamily="34" charset="-128"/>
              </a:rPr>
              <a:t>s generally best to stay in genre.  Coherence helps anchor your work in the panelist</a:t>
            </a:r>
            <a:r>
              <a:rPr lang="ja-JP" altLang="en-US" sz="1800">
                <a:ea typeface="ＭＳ Ｐゴシック" panose="020B0600070205080204" pitchFamily="34" charset="-128"/>
              </a:rPr>
              <a:t>’</a:t>
            </a:r>
            <a:r>
              <a:rPr lang="en-US" altLang="ja-JP" sz="1800">
                <a:ea typeface="ＭＳ Ｐゴシック" panose="020B0600070205080204" pitchFamily="34" charset="-128"/>
              </a:rPr>
              <a:t>s mind and avoid unflattering comparisons if they sense unevenness.  </a:t>
            </a:r>
          </a:p>
          <a:p>
            <a:pPr eaLnBrk="1" hangingPunct="1">
              <a:buFontTx/>
              <a:buNone/>
            </a:pPr>
            <a:r>
              <a:rPr lang="en-US" altLang="en-US" sz="1800">
                <a:ea typeface="ＭＳ Ｐゴシック" panose="020B0600070205080204" pitchFamily="34" charset="-128"/>
              </a:rPr>
              <a:t> </a:t>
            </a:r>
          </a:p>
          <a:p>
            <a:pPr eaLnBrk="1" hangingPunct="1"/>
            <a:r>
              <a:rPr lang="en-US" altLang="en-US" sz="1800" b="1">
                <a:ea typeface="ＭＳ Ｐゴシック" panose="020B0600070205080204" pitchFamily="34" charset="-128"/>
              </a:rPr>
              <a:t>In keeping with the project you have proposed.  </a:t>
            </a:r>
            <a:r>
              <a:rPr lang="en-US" altLang="en-US" sz="1800">
                <a:ea typeface="ＭＳ Ｐゴシック" panose="020B0600070205080204" pitchFamily="34" charset="-128"/>
              </a:rPr>
              <a:t>Your pastels may be lovely but they don</a:t>
            </a:r>
            <a:r>
              <a:rPr lang="ja-JP" altLang="en-US" sz="1800">
                <a:ea typeface="ＭＳ Ｐゴシック" panose="020B0600070205080204" pitchFamily="34" charset="-128"/>
              </a:rPr>
              <a:t>’</a:t>
            </a:r>
            <a:r>
              <a:rPr lang="en-US" altLang="ja-JP" sz="1800">
                <a:ea typeface="ＭＳ Ｐゴシック" panose="020B0600070205080204" pitchFamily="34" charset="-128"/>
              </a:rPr>
              <a:t>t say much about your ability to do large-scale fresco painting.  If it</a:t>
            </a:r>
            <a:r>
              <a:rPr lang="ja-JP" altLang="en-US" sz="1800">
                <a:ea typeface="ＭＳ Ｐゴシック" panose="020B0600070205080204" pitchFamily="34" charset="-128"/>
              </a:rPr>
              <a:t>’</a:t>
            </a:r>
            <a:r>
              <a:rPr lang="en-US" altLang="ja-JP" sz="1800">
                <a:ea typeface="ＭＳ Ｐゴシック" panose="020B0600070205080204" pitchFamily="34" charset="-128"/>
              </a:rPr>
              <a:t>s all you</a:t>
            </a:r>
            <a:r>
              <a:rPr lang="ja-JP" altLang="en-US" sz="1800">
                <a:ea typeface="ＭＳ Ｐゴシック" panose="020B0600070205080204" pitchFamily="34" charset="-128"/>
              </a:rPr>
              <a:t>’</a:t>
            </a:r>
            <a:r>
              <a:rPr lang="en-US" altLang="ja-JP" sz="1800">
                <a:ea typeface="ＭＳ Ｐゴシック" panose="020B0600070205080204" pitchFamily="34" charset="-128"/>
              </a:rPr>
              <a:t>ve got then go with it, but understand that the panel may have reservations that you will need to address.</a:t>
            </a:r>
            <a:endParaRPr lang="en-US" altLang="en-US" sz="1800">
              <a:ea typeface="ＭＳ Ｐゴシック" panose="020B0600070205080204" pitchFamily="34" charset="-128"/>
            </a:endParaRPr>
          </a:p>
        </p:txBody>
      </p:sp>
      <p:sp>
        <p:nvSpPr>
          <p:cNvPr id="27650" name="TextBox 3">
            <a:extLst>
              <a:ext uri="{FF2B5EF4-FFF2-40B4-BE49-F238E27FC236}">
                <a16:creationId xmlns:a16="http://schemas.microsoft.com/office/drawing/2014/main" id="{A0A2B3C3-1DB9-3C48-8F9F-08B23EC3D576}"/>
              </a:ext>
            </a:extLst>
          </p:cNvPr>
          <p:cNvSpPr txBox="1">
            <a:spLocks noChangeArrowheads="1"/>
          </p:cNvSpPr>
          <p:nvPr/>
        </p:nvSpPr>
        <p:spPr bwMode="auto">
          <a:xfrm>
            <a:off x="2590800" y="381000"/>
            <a:ext cx="373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a:t>Work Samples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2">
            <a:extLst>
              <a:ext uri="{FF2B5EF4-FFF2-40B4-BE49-F238E27FC236}">
                <a16:creationId xmlns:a16="http://schemas.microsoft.com/office/drawing/2014/main" id="{7F02842F-FE07-A542-94AD-69E0C34DA2A9}"/>
              </a:ext>
            </a:extLst>
          </p:cNvPr>
          <p:cNvSpPr>
            <a:spLocks noGrp="1" noChangeArrowheads="1"/>
          </p:cNvSpPr>
          <p:nvPr>
            <p:ph idx="1"/>
          </p:nvPr>
        </p:nvSpPr>
        <p:spPr>
          <a:xfrm>
            <a:off x="457200" y="1066800"/>
            <a:ext cx="8229600" cy="5181600"/>
          </a:xfrm>
        </p:spPr>
        <p:txBody>
          <a:bodyPr/>
          <a:lstStyle/>
          <a:p>
            <a:pPr algn="ctr" eaLnBrk="1" hangingPunct="1">
              <a:buFontTx/>
              <a:buNone/>
            </a:pPr>
            <a:r>
              <a:rPr lang="en-US" altLang="en-US" sz="1800">
                <a:ea typeface="ＭＳ Ｐゴシック" panose="020B0600070205080204" pitchFamily="34" charset="-128"/>
              </a:rPr>
              <a:t>	It is a good idea to also attach a work-sample description page, numbered in the same order as the works on the sample. </a:t>
            </a:r>
          </a:p>
          <a:p>
            <a:pPr eaLnBrk="1" hangingPunct="1">
              <a:buFontTx/>
              <a:buNone/>
            </a:pPr>
            <a:endParaRPr lang="en-US" altLang="en-US" sz="1800">
              <a:ea typeface="ＭＳ Ｐゴシック" panose="020B0600070205080204" pitchFamily="34" charset="-128"/>
            </a:endParaRPr>
          </a:p>
          <a:p>
            <a:pPr eaLnBrk="1" hangingPunct="1"/>
            <a:r>
              <a:rPr lang="en-US" altLang="en-US" sz="1800" b="1">
                <a:ea typeface="ＭＳ Ｐゴシック" panose="020B0600070205080204" pitchFamily="34" charset="-128"/>
              </a:rPr>
              <a:t>Visual artists: </a:t>
            </a:r>
            <a:r>
              <a:rPr lang="en-US" altLang="en-US" sz="1800">
                <a:ea typeface="ＭＳ Ｐゴシック" panose="020B0600070205080204" pitchFamily="34" charset="-128"/>
              </a:rPr>
              <a:t>title, date of completion, medium, dimensions</a:t>
            </a:r>
          </a:p>
          <a:p>
            <a:pPr eaLnBrk="1" hangingPunct="1"/>
            <a:r>
              <a:rPr lang="en-US" altLang="en-US" sz="1800" b="1">
                <a:ea typeface="ＭＳ Ｐゴシック" panose="020B0600070205080204" pitchFamily="34" charset="-128"/>
              </a:rPr>
              <a:t>Composers and songwriters: </a:t>
            </a:r>
            <a:r>
              <a:rPr lang="en-US" altLang="en-US" sz="1800">
                <a:ea typeface="ＭＳ Ｐゴシック" panose="020B0600070205080204" pitchFamily="34" charset="-128"/>
              </a:rPr>
              <a:t>title, date of completion, running time of selected segment, and instrumentation</a:t>
            </a:r>
          </a:p>
          <a:p>
            <a:pPr eaLnBrk="1" hangingPunct="1"/>
            <a:r>
              <a:rPr lang="en-US" altLang="en-US" sz="1800" b="1">
                <a:ea typeface="ＭＳ Ｐゴシック" panose="020B0600070205080204" pitchFamily="34" charset="-128"/>
              </a:rPr>
              <a:t>Choreographers: </a:t>
            </a:r>
            <a:r>
              <a:rPr lang="en-US" altLang="en-US" sz="1800">
                <a:ea typeface="ＭＳ Ｐゴシック" panose="020B0600070205080204" pitchFamily="34" charset="-128"/>
              </a:rPr>
              <a:t>title, date of completion, running time of selected segment,  where and when the performance took place, and the performers</a:t>
            </a:r>
          </a:p>
          <a:p>
            <a:pPr eaLnBrk="1" hangingPunct="1"/>
            <a:r>
              <a:rPr lang="en-US" altLang="en-US" sz="1800" b="1">
                <a:ea typeface="ＭＳ Ｐゴシック" panose="020B0600070205080204" pitchFamily="34" charset="-128"/>
              </a:rPr>
              <a:t>Filmmakers: </a:t>
            </a:r>
            <a:r>
              <a:rPr lang="en-US" altLang="en-US" sz="1800">
                <a:ea typeface="ＭＳ Ｐゴシック" panose="020B0600070205080204" pitchFamily="34" charset="-128"/>
              </a:rPr>
              <a:t>title, date of completion, running time, original format, your role and the role of other key people in the production, relevant technical considerations, and a brief synopsis of complete work</a:t>
            </a:r>
          </a:p>
          <a:p>
            <a:pPr eaLnBrk="1" hangingPunct="1"/>
            <a:r>
              <a:rPr lang="en-US" altLang="en-US" sz="1800" b="1">
                <a:ea typeface="ＭＳ Ｐゴシック" panose="020B0600070205080204" pitchFamily="34" charset="-128"/>
              </a:rPr>
              <a:t>Writers: </a:t>
            </a:r>
            <a:r>
              <a:rPr lang="en-US" altLang="en-US" sz="1800">
                <a:ea typeface="ＭＳ Ｐゴシック" panose="020B0600070205080204" pitchFamily="34" charset="-128"/>
              </a:rPr>
              <a:t>title, genre, and a brief synopsis of the work as a whole if needed</a:t>
            </a:r>
          </a:p>
          <a:p>
            <a:pPr eaLnBrk="1" hangingPunct="1"/>
            <a:r>
              <a:rPr lang="en-US" altLang="en-US" sz="1800" b="1">
                <a:ea typeface="ＭＳ Ｐゴシック" panose="020B0600070205080204" pitchFamily="34" charset="-128"/>
              </a:rPr>
              <a:t>Performers: </a:t>
            </a:r>
            <a:r>
              <a:rPr lang="en-US" altLang="en-US" sz="1800">
                <a:ea typeface="ＭＳ Ｐゴシック" panose="020B0600070205080204" pitchFamily="34" charset="-128"/>
              </a:rPr>
              <a:t>instrument or role played, name of production, when and where performance took place, and name of ensemble or company</a:t>
            </a:r>
          </a:p>
        </p:txBody>
      </p:sp>
      <p:sp>
        <p:nvSpPr>
          <p:cNvPr id="28674" name="TextBox 3">
            <a:extLst>
              <a:ext uri="{FF2B5EF4-FFF2-40B4-BE49-F238E27FC236}">
                <a16:creationId xmlns:a16="http://schemas.microsoft.com/office/drawing/2014/main" id="{71F6680F-21CC-7944-88CE-F1AABA0EEC90}"/>
              </a:ext>
            </a:extLst>
          </p:cNvPr>
          <p:cNvSpPr txBox="1">
            <a:spLocks noChangeArrowheads="1"/>
          </p:cNvSpPr>
          <p:nvPr/>
        </p:nvSpPr>
        <p:spPr bwMode="auto">
          <a:xfrm>
            <a:off x="1066800" y="381000"/>
            <a:ext cx="685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a:t>Work Samples Descriptions &amp; Labeling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a:extLst>
              <a:ext uri="{FF2B5EF4-FFF2-40B4-BE49-F238E27FC236}">
                <a16:creationId xmlns:a16="http://schemas.microsoft.com/office/drawing/2014/main" id="{22D0F069-2F59-C44D-9C07-1C296F7C6EF9}"/>
              </a:ext>
            </a:extLst>
          </p:cNvPr>
          <p:cNvSpPr>
            <a:spLocks noGrp="1" noChangeArrowheads="1"/>
          </p:cNvSpPr>
          <p:nvPr>
            <p:ph type="body" idx="1"/>
          </p:nvPr>
        </p:nvSpPr>
        <p:spPr>
          <a:xfrm>
            <a:off x="457200" y="685800"/>
            <a:ext cx="8229600" cy="5562600"/>
          </a:xfrm>
        </p:spPr>
        <p:txBody>
          <a:bodyPr/>
          <a:lstStyle/>
          <a:p>
            <a:pPr algn="ctr" eaLnBrk="1" hangingPunct="1">
              <a:lnSpc>
                <a:spcPct val="90000"/>
              </a:lnSpc>
              <a:buFontTx/>
              <a:buNone/>
            </a:pPr>
            <a:r>
              <a:rPr lang="en-US" altLang="en-US" sz="2400">
                <a:ea typeface="ＭＳ Ｐゴシック" panose="020B0600070205080204" pitchFamily="34" charset="-128"/>
              </a:rPr>
              <a:t>VISUAL ART WORK SAMPLES:</a:t>
            </a:r>
          </a:p>
          <a:p>
            <a:pPr algn="ctr" eaLnBrk="1" hangingPunct="1">
              <a:lnSpc>
                <a:spcPct val="90000"/>
              </a:lnSpc>
              <a:buFontTx/>
              <a:buNone/>
            </a:pPr>
            <a:endParaRPr lang="en-US" altLang="en-US" sz="2400">
              <a:ea typeface="ＭＳ Ｐゴシック" panose="020B0600070205080204" pitchFamily="34" charset="-128"/>
            </a:endParaRPr>
          </a:p>
          <a:p>
            <a:pPr eaLnBrk="1" hangingPunct="1">
              <a:lnSpc>
                <a:spcPct val="90000"/>
              </a:lnSpc>
            </a:pPr>
            <a:r>
              <a:rPr lang="en-US" altLang="en-US" sz="2400">
                <a:ea typeface="ＭＳ Ｐゴシック" panose="020B0600070205080204" pitchFamily="34" charset="-128"/>
              </a:rPr>
              <a:t>Jpeg format only at highest Jpeg setting</a:t>
            </a:r>
          </a:p>
          <a:p>
            <a:pPr eaLnBrk="1" hangingPunct="1">
              <a:lnSpc>
                <a:spcPct val="90000"/>
              </a:lnSpc>
            </a:pPr>
            <a:endParaRPr lang="en-US" altLang="en-US" sz="2400">
              <a:ea typeface="ＭＳ Ｐゴシック" panose="020B0600070205080204" pitchFamily="34" charset="-128"/>
            </a:endParaRPr>
          </a:p>
          <a:p>
            <a:pPr eaLnBrk="1" hangingPunct="1">
              <a:lnSpc>
                <a:spcPct val="90000"/>
              </a:lnSpc>
            </a:pPr>
            <a:r>
              <a:rPr lang="en-US" altLang="en-US" sz="2400">
                <a:ea typeface="ＭＳ Ｐゴシック" panose="020B0600070205080204" pitchFamily="34" charset="-128"/>
              </a:rPr>
              <a:t>Min. 72 dpi with largest size at 12</a:t>
            </a:r>
            <a:r>
              <a:rPr lang="ja-JP" altLang="en-US" sz="2400">
                <a:ea typeface="ＭＳ Ｐゴシック" panose="020B0600070205080204" pitchFamily="34" charset="-128"/>
              </a:rPr>
              <a:t>”</a:t>
            </a:r>
            <a:r>
              <a:rPr lang="en-US" altLang="ja-JP" sz="2400">
                <a:ea typeface="ＭＳ Ｐゴシック" panose="020B0600070205080204" pitchFamily="34" charset="-128"/>
              </a:rPr>
              <a:t> or less</a:t>
            </a:r>
          </a:p>
          <a:p>
            <a:pPr eaLnBrk="1" hangingPunct="1">
              <a:lnSpc>
                <a:spcPct val="90000"/>
              </a:lnSpc>
            </a:pPr>
            <a:endParaRPr lang="en-US" altLang="en-US" sz="2400">
              <a:ea typeface="ＭＳ Ｐゴシック" panose="020B0600070205080204" pitchFamily="34" charset="-128"/>
            </a:endParaRPr>
          </a:p>
          <a:p>
            <a:pPr eaLnBrk="1" hangingPunct="1">
              <a:lnSpc>
                <a:spcPct val="90000"/>
              </a:lnSpc>
            </a:pPr>
            <a:r>
              <a:rPr lang="en-US" altLang="en-US" sz="2400">
                <a:ea typeface="ＭＳ Ｐゴシック" panose="020B0600070205080204" pitchFamily="34" charset="-128"/>
              </a:rPr>
              <a:t>Save each entry as separate file, no power point submissions</a:t>
            </a:r>
          </a:p>
          <a:p>
            <a:pPr eaLnBrk="1" hangingPunct="1">
              <a:lnSpc>
                <a:spcPct val="90000"/>
              </a:lnSpc>
            </a:pPr>
            <a:endParaRPr lang="en-US" altLang="en-US" sz="2400">
              <a:ea typeface="ＭＳ Ｐゴシック" panose="020B0600070205080204" pitchFamily="34" charset="-128"/>
            </a:endParaRPr>
          </a:p>
          <a:p>
            <a:pPr eaLnBrk="1" hangingPunct="1">
              <a:lnSpc>
                <a:spcPct val="90000"/>
              </a:lnSpc>
            </a:pPr>
            <a:r>
              <a:rPr lang="en-US" altLang="en-US" sz="2400">
                <a:ea typeface="ＭＳ Ｐゴシック" panose="020B0600070205080204" pitchFamily="34" charset="-128"/>
              </a:rPr>
              <a:t>Title each file with artist</a:t>
            </a:r>
            <a:r>
              <a:rPr lang="ja-JP" altLang="en-US" sz="2400">
                <a:ea typeface="ＭＳ Ｐゴシック" panose="020B0600070205080204" pitchFamily="34" charset="-128"/>
              </a:rPr>
              <a:t>’</a:t>
            </a:r>
            <a:r>
              <a:rPr lang="en-US" altLang="ja-JP" sz="2400">
                <a:ea typeface="ＭＳ Ｐゴシック" panose="020B0600070205080204" pitchFamily="34" charset="-128"/>
              </a:rPr>
              <a:t>s name and number</a:t>
            </a:r>
          </a:p>
          <a:p>
            <a:pPr eaLnBrk="1" hangingPunct="1">
              <a:lnSpc>
                <a:spcPct val="90000"/>
              </a:lnSpc>
            </a:pPr>
            <a:endParaRPr lang="en-US" altLang="en-US" sz="2400">
              <a:ea typeface="ＭＳ Ｐゴシック" panose="020B0600070205080204" pitchFamily="34" charset="-128"/>
            </a:endParaRPr>
          </a:p>
          <a:p>
            <a:pPr eaLnBrk="1" hangingPunct="1">
              <a:lnSpc>
                <a:spcPct val="90000"/>
              </a:lnSpc>
            </a:pPr>
            <a:r>
              <a:rPr lang="en-US" altLang="en-US" sz="2400">
                <a:ea typeface="ＭＳ Ｐゴシック" panose="020B0600070205080204" pitchFamily="34" charset="-128"/>
              </a:rPr>
              <a:t>Submit an accompanying work sample description sheet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a:extLst>
              <a:ext uri="{FF2B5EF4-FFF2-40B4-BE49-F238E27FC236}">
                <a16:creationId xmlns:a16="http://schemas.microsoft.com/office/drawing/2014/main" id="{FA18E1E4-4531-F640-846D-A9EEC1CA279F}"/>
              </a:ext>
            </a:extLst>
          </p:cNvPr>
          <p:cNvSpPr>
            <a:spLocks noGrp="1" noChangeArrowheads="1"/>
          </p:cNvSpPr>
          <p:nvPr>
            <p:ph type="subTitle" idx="1"/>
          </p:nvPr>
        </p:nvSpPr>
        <p:spPr>
          <a:xfrm>
            <a:off x="533400" y="914400"/>
            <a:ext cx="8305800" cy="5638800"/>
          </a:xfrm>
        </p:spPr>
        <p:txBody>
          <a:bodyPr/>
          <a:lstStyle/>
          <a:p>
            <a:pPr eaLnBrk="1" hangingPunct="1">
              <a:lnSpc>
                <a:spcPct val="90000"/>
              </a:lnSpc>
            </a:pPr>
            <a:r>
              <a:rPr lang="en-US" altLang="en-US" sz="2800" dirty="0">
                <a:ea typeface="ＭＳ Ｐゴシック" panose="020B0600070205080204" pitchFamily="34" charset="-128"/>
              </a:rPr>
              <a:t>MUSIC / STORYTELLING</a:t>
            </a:r>
          </a:p>
          <a:p>
            <a:pPr algn="l" eaLnBrk="1" hangingPunct="1">
              <a:lnSpc>
                <a:spcPct val="90000"/>
              </a:lnSpc>
            </a:pPr>
            <a:endParaRPr lang="en-US" altLang="en-US" sz="2800" dirty="0">
              <a:ea typeface="ＭＳ Ｐゴシック" panose="020B0600070205080204" pitchFamily="34" charset="-128"/>
            </a:endParaRPr>
          </a:p>
          <a:p>
            <a:pPr algn="l" eaLnBrk="1" hangingPunct="1">
              <a:lnSpc>
                <a:spcPct val="90000"/>
              </a:lnSpc>
              <a:buFontTx/>
              <a:buChar char="•"/>
            </a:pPr>
            <a:r>
              <a:rPr lang="en-US" altLang="en-US" sz="2800" dirty="0">
                <a:ea typeface="ＭＳ Ｐゴシック" panose="020B0600070205080204" pitchFamily="34" charset="-128"/>
              </a:rPr>
              <a:t> Upload file or create a .docx file with links</a:t>
            </a:r>
          </a:p>
          <a:p>
            <a:pPr algn="l" eaLnBrk="1" hangingPunct="1">
              <a:lnSpc>
                <a:spcPct val="90000"/>
              </a:lnSpc>
              <a:buFontTx/>
              <a:buChar char="•"/>
            </a:pPr>
            <a:endParaRPr lang="en-US" altLang="en-US" sz="2800" dirty="0">
              <a:ea typeface="ＭＳ Ｐゴシック" panose="020B0600070205080204" pitchFamily="34" charset="-128"/>
            </a:endParaRPr>
          </a:p>
          <a:p>
            <a:pPr algn="l" eaLnBrk="1" hangingPunct="1">
              <a:lnSpc>
                <a:spcPct val="90000"/>
              </a:lnSpc>
              <a:buFontTx/>
              <a:buChar char="•"/>
            </a:pPr>
            <a:r>
              <a:rPr lang="en-US" altLang="en-US" sz="2800" dirty="0">
                <a:ea typeface="ＭＳ Ｐゴシック" panose="020B0600070205080204" pitchFamily="34" charset="-128"/>
              </a:rPr>
              <a:t> Try to eliminate background noise</a:t>
            </a:r>
          </a:p>
          <a:p>
            <a:pPr algn="l" eaLnBrk="1" hangingPunct="1">
              <a:lnSpc>
                <a:spcPct val="90000"/>
              </a:lnSpc>
              <a:buFontTx/>
              <a:buChar char="•"/>
            </a:pPr>
            <a:endParaRPr lang="en-US" altLang="en-US" sz="2800" dirty="0">
              <a:ea typeface="ＭＳ Ｐゴシック" panose="020B0600070205080204" pitchFamily="34" charset="-128"/>
            </a:endParaRPr>
          </a:p>
          <a:p>
            <a:pPr algn="l" eaLnBrk="1" hangingPunct="1">
              <a:lnSpc>
                <a:spcPct val="90000"/>
              </a:lnSpc>
              <a:buFontTx/>
              <a:buChar char="•"/>
            </a:pPr>
            <a:r>
              <a:rPr lang="en-US" altLang="en-US" sz="2800" dirty="0">
                <a:ea typeface="ＭＳ Ｐゴシック" panose="020B0600070205080204" pitchFamily="34" charset="-128"/>
              </a:rPr>
              <a:t> Do not introduce or interpret your work</a:t>
            </a:r>
          </a:p>
          <a:p>
            <a:pPr algn="l" eaLnBrk="1" hangingPunct="1">
              <a:lnSpc>
                <a:spcPct val="90000"/>
              </a:lnSpc>
              <a:buFontTx/>
              <a:buChar char="•"/>
            </a:pPr>
            <a:endParaRPr lang="en-US" altLang="en-US" sz="2800" dirty="0">
              <a:ea typeface="ＭＳ Ｐゴシック" panose="020B0600070205080204" pitchFamily="34" charset="-128"/>
            </a:endParaRPr>
          </a:p>
          <a:p>
            <a:pPr algn="l" eaLnBrk="1" hangingPunct="1">
              <a:lnSpc>
                <a:spcPct val="90000"/>
              </a:lnSpc>
              <a:buFontTx/>
              <a:buChar char="•"/>
            </a:pPr>
            <a:r>
              <a:rPr lang="en-US" altLang="en-US" sz="2800" dirty="0">
                <a:ea typeface="ＭＳ Ｐゴシック" panose="020B0600070205080204" pitchFamily="34" charset="-128"/>
              </a:rPr>
              <a:t> Label you files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a:extLst>
              <a:ext uri="{FF2B5EF4-FFF2-40B4-BE49-F238E27FC236}">
                <a16:creationId xmlns:a16="http://schemas.microsoft.com/office/drawing/2014/main" id="{EA7A34BB-9291-0A49-B843-25D2CB84FF05}"/>
              </a:ext>
            </a:extLst>
          </p:cNvPr>
          <p:cNvSpPr>
            <a:spLocks noGrp="1" noChangeArrowheads="1"/>
          </p:cNvSpPr>
          <p:nvPr>
            <p:ph type="subTitle" idx="1"/>
          </p:nvPr>
        </p:nvSpPr>
        <p:spPr>
          <a:xfrm>
            <a:off x="533400" y="533400"/>
            <a:ext cx="8153400" cy="5791200"/>
          </a:xfrm>
        </p:spPr>
        <p:txBody>
          <a:bodyPr/>
          <a:lstStyle/>
          <a:p>
            <a:pPr eaLnBrk="1" hangingPunct="1"/>
            <a:r>
              <a:rPr lang="en-US" altLang="en-US" dirty="0">
                <a:ea typeface="ＭＳ Ｐゴシック" panose="020B0600070205080204" pitchFamily="34" charset="-128"/>
              </a:rPr>
              <a:t>PERFORMING</a:t>
            </a:r>
          </a:p>
          <a:p>
            <a:pPr algn="l" eaLnBrk="1" hangingPunct="1"/>
            <a:endParaRPr lang="en-US" altLang="en-US" dirty="0">
              <a:ea typeface="ＭＳ Ｐゴシック" panose="020B0600070205080204" pitchFamily="34" charset="-128"/>
            </a:endParaRPr>
          </a:p>
          <a:p>
            <a:pPr algn="l" eaLnBrk="1" hangingPunct="1">
              <a:buFontTx/>
              <a:buChar char="•"/>
            </a:pPr>
            <a:r>
              <a:rPr lang="en-US" altLang="en-US" dirty="0">
                <a:ea typeface="ＭＳ Ｐゴシック" panose="020B0600070205080204" pitchFamily="34" charset="-128"/>
              </a:rPr>
              <a:t> Upload file or .docx file with links</a:t>
            </a:r>
          </a:p>
          <a:p>
            <a:pPr algn="l" eaLnBrk="1" hangingPunct="1">
              <a:buFontTx/>
              <a:buChar char="•"/>
            </a:pPr>
            <a:endParaRPr lang="en-US" altLang="en-US" dirty="0">
              <a:ea typeface="ＭＳ Ｐゴシック" panose="020B0600070205080204" pitchFamily="34" charset="-128"/>
            </a:endParaRPr>
          </a:p>
          <a:p>
            <a:pPr algn="l" eaLnBrk="1" hangingPunct="1">
              <a:buFontTx/>
              <a:buChar char="•"/>
            </a:pPr>
            <a:r>
              <a:rPr lang="en-US" altLang="en-US" dirty="0">
                <a:ea typeface="ＭＳ Ｐゴシック" panose="020B0600070205080204" pitchFamily="34" charset="-128"/>
              </a:rPr>
              <a:t> Exclude any extraneous information</a:t>
            </a:r>
          </a:p>
          <a:p>
            <a:pPr algn="l" eaLnBrk="1" hangingPunct="1">
              <a:buFontTx/>
              <a:buChar char="•"/>
            </a:pPr>
            <a:endParaRPr lang="en-US" altLang="en-US" dirty="0">
              <a:ea typeface="ＭＳ Ｐゴシック" panose="020B0600070205080204" pitchFamily="34"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a:extLst>
              <a:ext uri="{FF2B5EF4-FFF2-40B4-BE49-F238E27FC236}">
                <a16:creationId xmlns:a16="http://schemas.microsoft.com/office/drawing/2014/main" id="{CE57D7F5-A8D1-4349-9A3B-DCB590686326}"/>
              </a:ext>
            </a:extLst>
          </p:cNvPr>
          <p:cNvSpPr>
            <a:spLocks noGrp="1" noChangeArrowheads="1"/>
          </p:cNvSpPr>
          <p:nvPr>
            <p:ph type="subTitle" idx="1"/>
          </p:nvPr>
        </p:nvSpPr>
        <p:spPr>
          <a:xfrm>
            <a:off x="609600" y="685800"/>
            <a:ext cx="7924800" cy="5638800"/>
          </a:xfrm>
        </p:spPr>
        <p:txBody>
          <a:bodyPr/>
          <a:lstStyle/>
          <a:p>
            <a:pPr eaLnBrk="1" hangingPunct="1"/>
            <a:r>
              <a:rPr lang="en-US" altLang="en-US" dirty="0">
                <a:ea typeface="ＭＳ Ｐゴシック" panose="020B0600070205080204" pitchFamily="34" charset="-128"/>
              </a:rPr>
              <a:t>LITERARY</a:t>
            </a:r>
          </a:p>
          <a:p>
            <a:pPr algn="l" eaLnBrk="1" hangingPunct="1"/>
            <a:endParaRPr lang="en-US" altLang="en-US" dirty="0">
              <a:ea typeface="ＭＳ Ｐゴシック" panose="020B0600070205080204" pitchFamily="34" charset="-128"/>
            </a:endParaRPr>
          </a:p>
          <a:p>
            <a:pPr algn="l" eaLnBrk="1" hangingPunct="1">
              <a:buFontTx/>
              <a:buChar char="•"/>
            </a:pPr>
            <a:r>
              <a:rPr lang="en-US" altLang="en-US" dirty="0">
                <a:ea typeface="ＭＳ Ｐゴシック" panose="020B0600070205080204" pitchFamily="34" charset="-128"/>
              </a:rPr>
              <a:t> Type your entry</a:t>
            </a:r>
          </a:p>
          <a:p>
            <a:pPr algn="l" eaLnBrk="1" hangingPunct="1">
              <a:buFontTx/>
              <a:buChar char="•"/>
            </a:pPr>
            <a:endParaRPr lang="en-US" altLang="en-US" dirty="0">
              <a:ea typeface="ＭＳ Ｐゴシック" panose="020B0600070205080204" pitchFamily="34" charset="-128"/>
            </a:endParaRPr>
          </a:p>
          <a:p>
            <a:pPr algn="l" eaLnBrk="1" hangingPunct="1">
              <a:buFontTx/>
              <a:buChar char="•"/>
            </a:pPr>
            <a:r>
              <a:rPr lang="en-US" altLang="en-US" dirty="0">
                <a:ea typeface="ＭＳ Ｐゴシック" panose="020B0600070205080204" pitchFamily="34" charset="-128"/>
              </a:rPr>
              <a:t> Use a standard font, 12 </a:t>
            </a:r>
            <a:r>
              <a:rPr lang="en-US" altLang="en-US" dirty="0" err="1">
                <a:ea typeface="ＭＳ Ｐゴシック" panose="020B0600070205080204" pitchFamily="34" charset="-128"/>
              </a:rPr>
              <a:t>pt</a:t>
            </a:r>
            <a:endParaRPr lang="en-US" altLang="en-US" dirty="0">
              <a:ea typeface="ＭＳ Ｐゴシック" panose="020B0600070205080204" pitchFamily="34" charset="-128"/>
            </a:endParaRPr>
          </a:p>
          <a:p>
            <a:pPr algn="l" eaLnBrk="1" hangingPunct="1">
              <a:buFontTx/>
              <a:buChar char="•"/>
            </a:pPr>
            <a:endParaRPr lang="en-US" altLang="en-US" dirty="0">
              <a:ea typeface="ＭＳ Ｐゴシック" panose="020B0600070205080204" pitchFamily="34" charset="-128"/>
            </a:endParaRPr>
          </a:p>
          <a:p>
            <a:pPr algn="l" eaLnBrk="1" hangingPunct="1">
              <a:buFontTx/>
              <a:buChar char="•"/>
            </a:pPr>
            <a:r>
              <a:rPr lang="en-US" altLang="en-US" dirty="0">
                <a:ea typeface="ＭＳ Ｐゴシック" panose="020B0600070205080204" pitchFamily="34" charset="-128"/>
              </a:rPr>
              <a:t> Upload .docx or .pdf file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4">
            <a:extLst>
              <a:ext uri="{FF2B5EF4-FFF2-40B4-BE49-F238E27FC236}">
                <a16:creationId xmlns:a16="http://schemas.microsoft.com/office/drawing/2014/main" id="{18BFDDEA-56D5-B141-B03C-D4B01719B457}"/>
              </a:ext>
            </a:extLst>
          </p:cNvPr>
          <p:cNvSpPr>
            <a:spLocks noGrp="1" noChangeArrowheads="1"/>
          </p:cNvSpPr>
          <p:nvPr>
            <p:ph type="title"/>
          </p:nvPr>
        </p:nvSpPr>
        <p:spPr>
          <a:xfrm>
            <a:off x="457200" y="990600"/>
            <a:ext cx="8229600" cy="2819400"/>
          </a:xfrm>
        </p:spPr>
        <p:txBody>
          <a:bodyPr/>
          <a:lstStyle/>
          <a:p>
            <a:pPr eaLnBrk="1" hangingPunct="1"/>
            <a:r>
              <a:rPr lang="en-US" altLang="en-US">
                <a:ea typeface="ＭＳ Ｐゴシック" panose="020B0600070205080204" pitchFamily="34" charset="-128"/>
              </a:rPr>
              <a:t>Some Examples of What Not To Do if you are a Visual Artist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4F0A7C53-4884-1A44-B70F-31329AA259AE}"/>
              </a:ext>
            </a:extLst>
          </p:cNvPr>
          <p:cNvSpPr>
            <a:spLocks noGrp="1" noChangeArrowheads="1"/>
          </p:cNvSpPr>
          <p:nvPr>
            <p:ph type="title"/>
          </p:nvPr>
        </p:nvSpPr>
        <p:spPr>
          <a:xfrm>
            <a:off x="457200" y="609600"/>
            <a:ext cx="8229600" cy="1143000"/>
          </a:xfrm>
        </p:spPr>
        <p:txBody>
          <a:bodyPr/>
          <a:lstStyle/>
          <a:p>
            <a:pPr eaLnBrk="1" hangingPunct="1"/>
            <a:r>
              <a:rPr lang="en-US" altLang="en-US" sz="3200">
                <a:ea typeface="ＭＳ Ｐゴシック" panose="020B0600070205080204" pitchFamily="34" charset="-128"/>
              </a:rPr>
              <a:t>What are the Artist Support Grants?</a:t>
            </a:r>
          </a:p>
        </p:txBody>
      </p:sp>
      <p:sp>
        <p:nvSpPr>
          <p:cNvPr id="16386" name="Content Placeholder 2">
            <a:extLst>
              <a:ext uri="{FF2B5EF4-FFF2-40B4-BE49-F238E27FC236}">
                <a16:creationId xmlns:a16="http://schemas.microsoft.com/office/drawing/2014/main" id="{3D94334C-078A-524A-BF98-72CBC037DFC8}"/>
              </a:ext>
            </a:extLst>
          </p:cNvPr>
          <p:cNvSpPr>
            <a:spLocks noGrp="1" noChangeArrowheads="1"/>
          </p:cNvSpPr>
          <p:nvPr>
            <p:ph idx="1"/>
          </p:nvPr>
        </p:nvSpPr>
        <p:spPr>
          <a:xfrm>
            <a:off x="457200" y="2103438"/>
            <a:ext cx="8229600" cy="4525962"/>
          </a:xfrm>
        </p:spPr>
        <p:txBody>
          <a:bodyPr/>
          <a:lstStyle/>
          <a:p>
            <a:pPr marL="0" indent="0" algn="ctr">
              <a:buFontTx/>
              <a:buNone/>
            </a:pPr>
            <a:r>
              <a:rPr lang="en-US" altLang="en-US" sz="2800">
                <a:ea typeface="ＭＳ Ｐゴシック" panose="020B0600070205080204" pitchFamily="34" charset="-128"/>
              </a:rPr>
              <a:t>The Artist Support Grant was created to provide direct support to individual artists during and following the COVID-19 pandemic. The initiative will fund professional and artists to enhance their skills and abilities to create work or to improve their business operations and capacity to bring their work to new audiences.</a:t>
            </a:r>
          </a:p>
          <a:p>
            <a:pPr marL="0" indent="0" eaLnBrk="1" hangingPunct="1"/>
            <a:endParaRPr lang="en-US" altLang="en-US">
              <a:solidFill>
                <a:srgbClr val="FF0000"/>
              </a:solidFill>
              <a:ea typeface="ＭＳ Ｐゴシック" panose="020B0600070205080204" pitchFamily="3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descr="Newman 2002">
            <a:extLst>
              <a:ext uri="{FF2B5EF4-FFF2-40B4-BE49-F238E27FC236}">
                <a16:creationId xmlns:a16="http://schemas.microsoft.com/office/drawing/2014/main" id="{1042740E-52BB-6B49-864E-3CB59592F7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57200"/>
            <a:ext cx="5791200" cy="575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4" descr="DCP_5028">
            <a:extLst>
              <a:ext uri="{FF2B5EF4-FFF2-40B4-BE49-F238E27FC236}">
                <a16:creationId xmlns:a16="http://schemas.microsoft.com/office/drawing/2014/main" id="{4734021A-6A68-1D43-9225-0CD4A68635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609600"/>
            <a:ext cx="3683000" cy="552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4" descr="Holloman Brown S970701">
            <a:extLst>
              <a:ext uri="{FF2B5EF4-FFF2-40B4-BE49-F238E27FC236}">
                <a16:creationId xmlns:a16="http://schemas.microsoft.com/office/drawing/2014/main" id="{6BFB6496-1B18-3B4A-A423-DF99515777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28600"/>
            <a:ext cx="3124200" cy="519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TextBox 2">
            <a:extLst>
              <a:ext uri="{FF2B5EF4-FFF2-40B4-BE49-F238E27FC236}">
                <a16:creationId xmlns:a16="http://schemas.microsoft.com/office/drawing/2014/main" id="{8AB71EE9-4730-824B-9951-5376F662DDEB}"/>
              </a:ext>
            </a:extLst>
          </p:cNvPr>
          <p:cNvSpPr txBox="1">
            <a:spLocks noChangeArrowheads="1"/>
          </p:cNvSpPr>
          <p:nvPr/>
        </p:nvSpPr>
        <p:spPr bwMode="auto">
          <a:xfrm>
            <a:off x="2819400" y="57150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t>YES!!!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5" descr="DCP_5029">
            <a:extLst>
              <a:ext uri="{FF2B5EF4-FFF2-40B4-BE49-F238E27FC236}">
                <a16:creationId xmlns:a16="http://schemas.microsoft.com/office/drawing/2014/main" id="{54CDEA29-5328-BF46-814C-4733D94AEA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914400"/>
            <a:ext cx="5751513"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descr="DCP_5033">
            <a:extLst>
              <a:ext uri="{FF2B5EF4-FFF2-40B4-BE49-F238E27FC236}">
                <a16:creationId xmlns:a16="http://schemas.microsoft.com/office/drawing/2014/main" id="{4A7F6ACF-E917-D649-9511-66EAECA8D1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66800"/>
            <a:ext cx="5903913"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4" descr="DCP_5032">
            <a:extLst>
              <a:ext uri="{FF2B5EF4-FFF2-40B4-BE49-F238E27FC236}">
                <a16:creationId xmlns:a16="http://schemas.microsoft.com/office/drawing/2014/main" id="{1DB74D19-8249-CE4B-A1C2-37967AC6D6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838200"/>
            <a:ext cx="5980113"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2">
            <a:extLst>
              <a:ext uri="{FF2B5EF4-FFF2-40B4-BE49-F238E27FC236}">
                <a16:creationId xmlns:a16="http://schemas.microsoft.com/office/drawing/2014/main" id="{50456978-3B21-7C45-9829-B986A31212B1}"/>
              </a:ext>
            </a:extLst>
          </p:cNvPr>
          <p:cNvSpPr>
            <a:spLocks noGrp="1" noChangeArrowheads="1"/>
          </p:cNvSpPr>
          <p:nvPr>
            <p:ph idx="1"/>
          </p:nvPr>
        </p:nvSpPr>
        <p:spPr>
          <a:xfrm>
            <a:off x="457200" y="1066800"/>
            <a:ext cx="8229600" cy="5181600"/>
          </a:xfrm>
        </p:spPr>
        <p:txBody>
          <a:bodyPr/>
          <a:lstStyle/>
          <a:p>
            <a:pPr eaLnBrk="1" hangingPunct="1">
              <a:buFontTx/>
              <a:buNone/>
            </a:pPr>
            <a:r>
              <a:rPr lang="en-US" altLang="en-US" sz="1600">
                <a:ea typeface="ＭＳ Ｐゴシック" panose="020B0600070205080204" pitchFamily="34" charset="-128"/>
              </a:rPr>
              <a:t>	As a general rule, unless you have known, qualified references who can speak specifically and enthusiastically about your abilities as an artist, their value to you and your application is only that they not damage your credibility.  Consider the following as you choose your references:</a:t>
            </a:r>
          </a:p>
          <a:p>
            <a:pPr eaLnBrk="1" hangingPunct="1">
              <a:buFontTx/>
              <a:buNone/>
            </a:pPr>
            <a:r>
              <a:rPr lang="en-US" altLang="en-US" sz="1600">
                <a:ea typeface="ＭＳ Ｐゴシック" panose="020B0600070205080204" pitchFamily="34" charset="-128"/>
              </a:rPr>
              <a:t> </a:t>
            </a:r>
          </a:p>
          <a:p>
            <a:pPr eaLnBrk="1" hangingPunct="1"/>
            <a:r>
              <a:rPr lang="en-US" altLang="en-US" sz="1600">
                <a:ea typeface="ＭＳ Ｐゴシック" panose="020B0600070205080204" pitchFamily="34" charset="-128"/>
              </a:rPr>
              <a:t>First-hand knowledge of your work as an artist</a:t>
            </a:r>
          </a:p>
          <a:p>
            <a:pPr eaLnBrk="1" hangingPunct="1">
              <a:buFontTx/>
              <a:buNone/>
            </a:pPr>
            <a:endParaRPr lang="en-US" altLang="en-US" sz="1600">
              <a:ea typeface="ＭＳ Ｐゴシック" panose="020B0600070205080204" pitchFamily="34" charset="-128"/>
            </a:endParaRPr>
          </a:p>
          <a:p>
            <a:pPr eaLnBrk="1" hangingPunct="1"/>
            <a:r>
              <a:rPr lang="en-US" altLang="en-US" sz="1600">
                <a:ea typeface="ＭＳ Ｐゴシック" panose="020B0600070205080204" pitchFamily="34" charset="-128"/>
              </a:rPr>
              <a:t>Professional credentials (this is not a personal recommendation)</a:t>
            </a:r>
          </a:p>
          <a:p>
            <a:pPr eaLnBrk="1" hangingPunct="1">
              <a:buFontTx/>
              <a:buNone/>
            </a:pPr>
            <a:endParaRPr lang="en-US" altLang="en-US" sz="1600">
              <a:ea typeface="ＭＳ Ｐゴシック" panose="020B0600070205080204" pitchFamily="34" charset="-128"/>
            </a:endParaRPr>
          </a:p>
          <a:p>
            <a:pPr eaLnBrk="1" hangingPunct="1"/>
            <a:r>
              <a:rPr lang="en-US" altLang="en-US" sz="1600">
                <a:ea typeface="ＭＳ Ｐゴシック" panose="020B0600070205080204" pitchFamily="34" charset="-128"/>
              </a:rPr>
              <a:t>How recent is the reference</a:t>
            </a:r>
            <a:r>
              <a:rPr lang="ja-JP" altLang="en-US" sz="1600">
                <a:ea typeface="ＭＳ Ｐゴシック" panose="020B0600070205080204" pitchFamily="34" charset="-128"/>
              </a:rPr>
              <a:t>’</a:t>
            </a:r>
            <a:r>
              <a:rPr lang="en-US" altLang="ja-JP" sz="1600">
                <a:ea typeface="ＭＳ Ｐゴシック" panose="020B0600070205080204" pitchFamily="34" charset="-128"/>
              </a:rPr>
              <a:t>s encounter with your work </a:t>
            </a:r>
          </a:p>
          <a:p>
            <a:pPr eaLnBrk="1" hangingPunct="1">
              <a:buFontTx/>
              <a:buNone/>
            </a:pPr>
            <a:r>
              <a:rPr lang="en-US" altLang="en-US" sz="1600">
                <a:ea typeface="ＭＳ Ｐゴシック" panose="020B0600070205080204" pitchFamily="34" charset="-128"/>
              </a:rPr>
              <a:t> </a:t>
            </a:r>
          </a:p>
          <a:p>
            <a:pPr eaLnBrk="1" hangingPunct="1"/>
            <a:r>
              <a:rPr lang="en-US" altLang="en-US" sz="1600">
                <a:ea typeface="ＭＳ Ｐゴシック" panose="020B0600070205080204" pitchFamily="34" charset="-128"/>
              </a:rPr>
              <a:t>Ask them!!</a:t>
            </a:r>
          </a:p>
          <a:p>
            <a:pPr eaLnBrk="1" hangingPunct="1"/>
            <a:endParaRPr lang="en-US" altLang="en-US" sz="1600">
              <a:ea typeface="ＭＳ Ｐゴシック" panose="020B0600070205080204" pitchFamily="34" charset="-128"/>
            </a:endParaRPr>
          </a:p>
          <a:p>
            <a:pPr eaLnBrk="1" hangingPunct="1"/>
            <a:r>
              <a:rPr lang="en-US" altLang="en-US" sz="1600">
                <a:ea typeface="ＭＳ Ｐゴシック" panose="020B0600070205080204" pitchFamily="34" charset="-128"/>
              </a:rPr>
              <a:t>You want to tell your references about the project you</a:t>
            </a:r>
            <a:r>
              <a:rPr lang="ja-JP" altLang="en-US" sz="1600">
                <a:ea typeface="ＭＳ Ｐゴシック" panose="020B0600070205080204" pitchFamily="34" charset="-128"/>
              </a:rPr>
              <a:t>’</a:t>
            </a:r>
            <a:r>
              <a:rPr lang="en-US" altLang="ja-JP" sz="1600">
                <a:ea typeface="ＭＳ Ｐゴシック" panose="020B0600070205080204" pitchFamily="34" charset="-128"/>
              </a:rPr>
              <a:t>re planning and send them a résumé. It</a:t>
            </a:r>
            <a:r>
              <a:rPr lang="ja-JP" altLang="en-US" sz="1600">
                <a:ea typeface="ＭＳ Ｐゴシック" panose="020B0600070205080204" pitchFamily="34" charset="-128"/>
              </a:rPr>
              <a:t>’</a:t>
            </a:r>
            <a:r>
              <a:rPr lang="en-US" altLang="ja-JP" sz="1600">
                <a:ea typeface="ＭＳ Ｐゴシック" panose="020B0600070205080204" pitchFamily="34" charset="-128"/>
              </a:rPr>
              <a:t>s better to know ahead of time than to find out afterwards you asked the wrong person.</a:t>
            </a:r>
          </a:p>
          <a:p>
            <a:pPr eaLnBrk="1" hangingPunct="1">
              <a:buFontTx/>
              <a:buNone/>
            </a:pPr>
            <a:r>
              <a:rPr lang="en-US" altLang="en-US" sz="1800">
                <a:ea typeface="ＭＳ Ｐゴシック" panose="020B0600070205080204" pitchFamily="34" charset="-128"/>
              </a:rPr>
              <a:t> </a:t>
            </a:r>
          </a:p>
        </p:txBody>
      </p:sp>
      <p:sp>
        <p:nvSpPr>
          <p:cNvPr id="40962" name="TextBox 3">
            <a:extLst>
              <a:ext uri="{FF2B5EF4-FFF2-40B4-BE49-F238E27FC236}">
                <a16:creationId xmlns:a16="http://schemas.microsoft.com/office/drawing/2014/main" id="{ABA07DF0-7C91-AC45-B0EF-D7465F11C513}"/>
              </a:ext>
            </a:extLst>
          </p:cNvPr>
          <p:cNvSpPr txBox="1">
            <a:spLocks noChangeArrowheads="1"/>
          </p:cNvSpPr>
          <p:nvPr/>
        </p:nvSpPr>
        <p:spPr bwMode="auto">
          <a:xfrm>
            <a:off x="1066800" y="381000"/>
            <a:ext cx="685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a:t>Letters of Recommendation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9733AC73-A3B9-0848-956A-458226C78235}"/>
              </a:ext>
            </a:extLst>
          </p:cNvPr>
          <p:cNvSpPr>
            <a:spLocks noGrp="1" noChangeArrowheads="1"/>
          </p:cNvSpPr>
          <p:nvPr>
            <p:ph type="title"/>
          </p:nvPr>
        </p:nvSpPr>
        <p:spPr/>
        <p:txBody>
          <a:bodyPr/>
          <a:lstStyle/>
          <a:p>
            <a:pPr eaLnBrk="1" hangingPunct="1"/>
            <a:r>
              <a:rPr lang="en-US" altLang="en-US" sz="4000">
                <a:ea typeface="ＭＳ Ｐゴシック" panose="020B0600070205080204" pitchFamily="34" charset="-128"/>
              </a:rPr>
              <a:t>Best Advice</a:t>
            </a:r>
            <a:br>
              <a:rPr lang="en-US" altLang="en-US" sz="4000">
                <a:ea typeface="ＭＳ Ｐゴシック" panose="020B0600070205080204" pitchFamily="34" charset="-128"/>
              </a:rPr>
            </a:br>
            <a:endParaRPr lang="en-US" altLang="en-US" sz="4000">
              <a:ea typeface="ＭＳ Ｐゴシック" panose="020B0600070205080204" pitchFamily="34" charset="-128"/>
            </a:endParaRPr>
          </a:p>
        </p:txBody>
      </p:sp>
      <p:sp>
        <p:nvSpPr>
          <p:cNvPr id="41986" name="Rectangle 3">
            <a:extLst>
              <a:ext uri="{FF2B5EF4-FFF2-40B4-BE49-F238E27FC236}">
                <a16:creationId xmlns:a16="http://schemas.microsoft.com/office/drawing/2014/main" id="{CCAD1010-0FC8-C347-8729-5A393C883498}"/>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Make all submissions and packets look like they came from a professional ARTIST</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Double check EVERYTHING!</a:t>
            </a:r>
          </a:p>
          <a:p>
            <a:pPr lvl="1" eaLnBrk="1" hangingPunct="1"/>
            <a:r>
              <a:rPr lang="en-US" altLang="en-US">
                <a:ea typeface="ＭＳ Ｐゴシック" panose="020B0600070205080204" pitchFamily="34" charset="-128"/>
              </a:rPr>
              <a:t>Required materials</a:t>
            </a:r>
          </a:p>
          <a:p>
            <a:pPr lvl="1" eaLnBrk="1" hangingPunct="1"/>
            <a:r>
              <a:rPr lang="en-US" altLang="en-US">
                <a:ea typeface="ＭＳ Ｐゴシック" panose="020B0600070205080204" pitchFamily="34" charset="-128"/>
              </a:rPr>
              <a:t>Digital materials</a:t>
            </a:r>
          </a:p>
          <a:p>
            <a:pPr lvl="1" eaLnBrk="1" hangingPunct="1"/>
            <a:r>
              <a:rPr lang="en-US" altLang="en-US">
                <a:ea typeface="ＭＳ Ｐゴシック" panose="020B0600070205080204" pitchFamily="34" charset="-128"/>
              </a:rPr>
              <a:t>Due dates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9CA94AA6-C258-DD45-A9C0-D88AB411C68F}"/>
              </a:ext>
            </a:extLst>
          </p:cNvPr>
          <p:cNvSpPr>
            <a:spLocks noGrp="1" noChangeArrowheads="1"/>
          </p:cNvSpPr>
          <p:nvPr>
            <p:ph type="title"/>
          </p:nvPr>
        </p:nvSpPr>
        <p:spPr>
          <a:xfrm>
            <a:off x="457200" y="990600"/>
            <a:ext cx="8229600" cy="1143000"/>
          </a:xfrm>
        </p:spPr>
        <p:txBody>
          <a:bodyPr/>
          <a:lstStyle/>
          <a:p>
            <a:pPr eaLnBrk="1" hangingPunct="1"/>
            <a:r>
              <a:rPr lang="en-US" altLang="en-US" sz="4000">
                <a:ea typeface="ＭＳ Ｐゴシック" panose="020B0600070205080204" pitchFamily="34" charset="-128"/>
              </a:rPr>
              <a:t>Finally…</a:t>
            </a:r>
            <a:br>
              <a:rPr lang="en-US" altLang="en-US" sz="4000">
                <a:ea typeface="ＭＳ Ｐゴシック" panose="020B0600070205080204" pitchFamily="34" charset="-128"/>
              </a:rPr>
            </a:br>
            <a:endParaRPr lang="en-US" altLang="en-US" sz="4000">
              <a:ea typeface="ＭＳ Ｐゴシック" panose="020B0600070205080204" pitchFamily="34" charset="-128"/>
            </a:endParaRPr>
          </a:p>
        </p:txBody>
      </p:sp>
      <p:sp>
        <p:nvSpPr>
          <p:cNvPr id="41986" name="Rectangle 3">
            <a:extLst>
              <a:ext uri="{FF2B5EF4-FFF2-40B4-BE49-F238E27FC236}">
                <a16:creationId xmlns:a16="http://schemas.microsoft.com/office/drawing/2014/main" id="{153DAB7D-8F29-5A48-9D66-CC68C008402F}"/>
              </a:ext>
            </a:extLst>
          </p:cNvPr>
          <p:cNvSpPr>
            <a:spLocks noGrp="1" noChangeArrowheads="1"/>
          </p:cNvSpPr>
          <p:nvPr>
            <p:ph type="body" idx="1"/>
          </p:nvPr>
        </p:nvSpPr>
        <p:spPr>
          <a:xfrm>
            <a:off x="457200" y="2103438"/>
            <a:ext cx="8229600" cy="4525962"/>
          </a:xfrm>
        </p:spPr>
        <p:txBody>
          <a:bodyPr/>
          <a:lstStyle/>
          <a:p>
            <a:pPr marL="0" indent="0" algn="ctr" eaLnBrk="1" hangingPunct="1">
              <a:buFontTx/>
              <a:buNone/>
              <a:defRPr/>
            </a:pPr>
            <a:r>
              <a:rPr lang="en-US" sz="4800" b="1" dirty="0">
                <a:ea typeface="ＭＳ Ｐゴシック" charset="0"/>
                <a:cs typeface="ＭＳ Ｐゴシック" charset="0"/>
              </a:rPr>
              <a:t>Meet the Deadline!</a:t>
            </a:r>
          </a:p>
          <a:p>
            <a:pPr marL="0" indent="0" algn="ctr" eaLnBrk="1" hangingPunct="1">
              <a:buFontTx/>
              <a:buNone/>
              <a:defRPr/>
            </a:pPr>
            <a:endParaRPr lang="en-US" sz="2800" b="1" dirty="0">
              <a:ea typeface="ＭＳ Ｐゴシック" charset="0"/>
              <a:cs typeface="ＭＳ Ｐゴシック" charset="0"/>
            </a:endParaRPr>
          </a:p>
          <a:p>
            <a:pPr marL="0" indent="0" algn="ctr" eaLnBrk="1" hangingPunct="1">
              <a:buFontTx/>
              <a:buNone/>
              <a:defRPr/>
            </a:pPr>
            <a:r>
              <a:rPr lang="en-US" sz="2800" b="1" dirty="0">
                <a:ea typeface="ＭＳ Ｐゴシック" charset="0"/>
                <a:cs typeface="ＭＳ Ｐゴシック" charset="0"/>
              </a:rPr>
              <a:t>October 5, 2024 by 11:59pm</a:t>
            </a:r>
          </a:p>
          <a:p>
            <a:pPr marL="0" indent="0" algn="ctr" eaLnBrk="1" hangingPunct="1">
              <a:buFontTx/>
              <a:buNone/>
              <a:defRPr/>
            </a:pPr>
            <a:r>
              <a:rPr lang="en-US" sz="2800" b="1" dirty="0">
                <a:ea typeface="ＭＳ Ｐゴシック" charset="0"/>
                <a:cs typeface="ＭＳ Ｐゴシック" charset="0"/>
              </a:rPr>
              <a:t>Online Applications Only</a:t>
            </a:r>
          </a:p>
          <a:p>
            <a:pPr marL="0" indent="0" algn="ctr" eaLnBrk="1" hangingPunct="1">
              <a:buFontTx/>
              <a:buNone/>
              <a:defRPr/>
            </a:pPr>
            <a:r>
              <a:rPr lang="en-US" sz="2800" b="1" dirty="0">
                <a:ea typeface="ＭＳ Ｐゴシック" charset="0"/>
                <a:cs typeface="ＭＳ Ｐゴシック" charset="0"/>
              </a:rPr>
              <a:t>https://</a:t>
            </a:r>
            <a:r>
              <a:rPr lang="en-US" sz="2800" b="1" dirty="0" err="1">
                <a:ea typeface="ＭＳ Ｐゴシック" charset="0"/>
                <a:cs typeface="ＭＳ Ｐゴシック" charset="0"/>
              </a:rPr>
              <a:t>www.pittcountyarts.org</a:t>
            </a:r>
            <a:r>
              <a:rPr lang="en-US" sz="2800" b="1" dirty="0">
                <a:ea typeface="ＭＳ Ｐゴシック" charset="0"/>
                <a:cs typeface="ＭＳ Ｐゴシック" charset="0"/>
              </a:rPr>
              <a:t>/artists/grants/</a:t>
            </a:r>
          </a:p>
          <a:p>
            <a:pPr marL="0" indent="0" algn="ctr" eaLnBrk="1" hangingPunct="1">
              <a:buFontTx/>
              <a:buNone/>
              <a:defRPr/>
            </a:pPr>
            <a:r>
              <a:rPr lang="en-US" sz="2800" b="1" dirty="0">
                <a:ea typeface="ＭＳ Ｐゴシック" charset="0"/>
                <a:cs typeface="ＭＳ Ｐゴシック" charset="0"/>
              </a:rPr>
              <a:t>artist-support-grants</a:t>
            </a:r>
          </a:p>
          <a:p>
            <a:pPr marL="0" indent="0" eaLnBrk="1" hangingPunct="1">
              <a:buFontTx/>
              <a:buNone/>
              <a:defRPr/>
            </a:pPr>
            <a:endParaRPr lang="en-US" sz="2000" dirty="0">
              <a:ea typeface="ＭＳ Ｐゴシック" charset="0"/>
              <a:cs typeface="ＭＳ Ｐゴシック" charset="0"/>
            </a:endParaRPr>
          </a:p>
          <a:p>
            <a:pPr eaLnBrk="1" hangingPunct="1">
              <a:defRPr/>
            </a:pPr>
            <a:endParaRPr lang="en-US" sz="2000" dirty="0">
              <a:ea typeface="ＭＳ Ｐゴシック" charset="0"/>
              <a:cs typeface="ＭＳ Ｐゴシック" charset="0"/>
            </a:endParaRPr>
          </a:p>
          <a:p>
            <a:pPr eaLnBrk="1" hangingPunct="1">
              <a:defRPr/>
            </a:pPr>
            <a:endParaRPr lang="en-US" sz="2000" dirty="0">
              <a:ea typeface="ＭＳ Ｐゴシック" charset="0"/>
              <a:cs typeface="ＭＳ Ｐゴシック"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F21ABCE1-5768-DA40-A960-80328843B805}"/>
              </a:ext>
            </a:extLst>
          </p:cNvPr>
          <p:cNvSpPr>
            <a:spLocks noGrp="1" noChangeArrowheads="1"/>
          </p:cNvSpPr>
          <p:nvPr>
            <p:ph type="title"/>
          </p:nvPr>
        </p:nvSpPr>
        <p:spPr>
          <a:xfrm>
            <a:off x="457200" y="2057400"/>
            <a:ext cx="8229600" cy="2590800"/>
          </a:xfrm>
        </p:spPr>
        <p:txBody>
          <a:bodyPr/>
          <a:lstStyle/>
          <a:p>
            <a:pPr eaLnBrk="1" hangingPunct="1"/>
            <a:r>
              <a:rPr lang="en-US" altLang="en-US" sz="4000">
                <a:ea typeface="ＭＳ Ｐゴシック" panose="020B0600070205080204" pitchFamily="34" charset="-128"/>
              </a:rPr>
              <a:t>Artist Support Grant</a:t>
            </a:r>
            <a:br>
              <a:rPr lang="en-US" altLang="en-US" sz="4000">
                <a:ea typeface="ＭＳ Ｐゴシック" panose="020B0600070205080204" pitchFamily="34" charset="-128"/>
              </a:rPr>
            </a:br>
            <a:r>
              <a:rPr lang="en-US" altLang="en-US" sz="4000">
                <a:ea typeface="ＭＳ Ｐゴシック" panose="020B0600070205080204" pitchFamily="34" charset="-128"/>
              </a:rPr>
              <a:t>Workshop</a:t>
            </a:r>
          </a:p>
        </p:txBody>
      </p:sp>
      <p:pic>
        <p:nvPicPr>
          <p:cNvPr id="44035" name="Picture 5">
            <a:extLst>
              <a:ext uri="{FF2B5EF4-FFF2-40B4-BE49-F238E27FC236}">
                <a16:creationId xmlns:a16="http://schemas.microsoft.com/office/drawing/2014/main" id="{99A89494-6F1E-A94B-9A14-4B1DAFD403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322763"/>
            <a:ext cx="990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4" descr="NCAC50_Logo (1).tif">
            <a:extLst>
              <a:ext uri="{FF2B5EF4-FFF2-40B4-BE49-F238E27FC236}">
                <a16:creationId xmlns:a16="http://schemas.microsoft.com/office/drawing/2014/main" id="{CF0670C1-A572-5743-AEF6-7D17DD6AFF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81000"/>
            <a:ext cx="3200400"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464B9214-5D2F-D746-AD8B-944B7B6573E7}"/>
              </a:ext>
            </a:extLst>
          </p:cNvPr>
          <p:cNvSpPr>
            <a:spLocks noGrp="1" noChangeArrowheads="1"/>
          </p:cNvSpPr>
          <p:nvPr>
            <p:ph type="title"/>
          </p:nvPr>
        </p:nvSpPr>
        <p:spPr/>
        <p:txBody>
          <a:bodyPr/>
          <a:lstStyle/>
          <a:p>
            <a:pPr eaLnBrk="1" hangingPunct="1"/>
            <a:r>
              <a:rPr lang="en-US" altLang="en-US" sz="3200">
                <a:ea typeface="ＭＳ Ｐゴシック" panose="020B0600070205080204" pitchFamily="34" charset="-128"/>
              </a:rPr>
              <a:t>Who May Apply?</a:t>
            </a:r>
          </a:p>
        </p:txBody>
      </p:sp>
      <p:sp>
        <p:nvSpPr>
          <p:cNvPr id="17410" name="Content Placeholder 2">
            <a:extLst>
              <a:ext uri="{FF2B5EF4-FFF2-40B4-BE49-F238E27FC236}">
                <a16:creationId xmlns:a16="http://schemas.microsoft.com/office/drawing/2014/main" id="{3DFE8C01-CAA5-AF44-8769-2813DE37E1D3}"/>
              </a:ext>
            </a:extLst>
          </p:cNvPr>
          <p:cNvSpPr>
            <a:spLocks noGrp="1" noChangeArrowheads="1"/>
          </p:cNvSpPr>
          <p:nvPr>
            <p:ph idx="1"/>
          </p:nvPr>
        </p:nvSpPr>
        <p:spPr>
          <a:xfrm>
            <a:off x="457200" y="1295400"/>
            <a:ext cx="8229600" cy="5105400"/>
          </a:xfrm>
        </p:spPr>
        <p:txBody>
          <a:bodyPr/>
          <a:lstStyle/>
          <a:p>
            <a:pPr eaLnBrk="1" hangingPunct="1"/>
            <a:r>
              <a:rPr lang="en-US" altLang="en-US" sz="2000" dirty="0">
                <a:ea typeface="ＭＳ Ｐゴシック" panose="020B0600070205080204" pitchFamily="34" charset="-128"/>
              </a:rPr>
              <a:t>Individual artists and small, unincorporated groups of collaborating artists are eligible to apply.</a:t>
            </a:r>
          </a:p>
          <a:p>
            <a:pPr eaLnBrk="1" hangingPunct="1">
              <a:buFontTx/>
              <a:buNone/>
            </a:pPr>
            <a:endParaRPr lang="en-US" altLang="en-US" sz="2000" dirty="0">
              <a:ea typeface="ＭＳ Ｐゴシック" panose="020B0600070205080204" pitchFamily="34" charset="-128"/>
            </a:endParaRPr>
          </a:p>
          <a:p>
            <a:r>
              <a:rPr lang="en-US" altLang="en-US" sz="2000" dirty="0">
                <a:ea typeface="ＭＳ Ｐゴシック" panose="020B0600070205080204" pitchFamily="34" charset="-128"/>
              </a:rPr>
              <a:t>Eligible artists include North Carolina residents who have resided in eastern North Carolina for at least 1 year in the following counties: Edgecombe, Greene, Nash, Pitt, Wayne, and Wilson counties. Artists can include musicians, dancers, filmmakers, actors, literary artists, as well as visual artists. </a:t>
            </a:r>
          </a:p>
          <a:p>
            <a:pPr>
              <a:buFontTx/>
              <a:buNone/>
            </a:pPr>
            <a:endParaRPr lang="en-US" altLang="en-US" sz="2000" dirty="0">
              <a:ea typeface="ＭＳ Ｐゴシック" panose="020B0600070205080204" pitchFamily="34" charset="-128"/>
            </a:endParaRPr>
          </a:p>
          <a:p>
            <a:pPr eaLnBrk="1" hangingPunct="1"/>
            <a:r>
              <a:rPr lang="en-US" altLang="en-US" sz="2000" dirty="0">
                <a:ea typeface="ＭＳ Ｐゴシック" panose="020B0600070205080204" pitchFamily="34" charset="-128"/>
              </a:rPr>
              <a:t>Applicants must be at least 18 years of age and cannot be currently enrolled in a degree or certificate program.</a:t>
            </a:r>
          </a:p>
          <a:p>
            <a:pPr eaLnBrk="1" hangingPunct="1"/>
            <a:endParaRPr lang="en-US" altLang="en-US" sz="2000" dirty="0">
              <a:ea typeface="ＭＳ Ｐゴシック" panose="020B0600070205080204" pitchFamily="34" charset="-128"/>
            </a:endParaRPr>
          </a:p>
          <a:p>
            <a:pPr eaLnBrk="1" hangingPunct="1"/>
            <a:r>
              <a:rPr lang="en-US" altLang="en-US" sz="2000" dirty="0">
                <a:ea typeface="ＭＳ Ｐゴシック" panose="020B0600070205080204" pitchFamily="34" charset="-128"/>
              </a:rPr>
              <a:t>Previous award winners CANNOT reapply consecutive years.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273B92CC-14DB-084C-894F-67DCF2A563A9}"/>
              </a:ext>
            </a:extLst>
          </p:cNvPr>
          <p:cNvSpPr>
            <a:spLocks noGrp="1" noChangeArrowheads="1"/>
          </p:cNvSpPr>
          <p:nvPr>
            <p:ph type="title"/>
          </p:nvPr>
        </p:nvSpPr>
        <p:spPr/>
        <p:txBody>
          <a:bodyPr/>
          <a:lstStyle/>
          <a:p>
            <a:pPr eaLnBrk="1" hangingPunct="1"/>
            <a:r>
              <a:rPr lang="en-US" altLang="en-US" sz="3200">
                <a:ea typeface="ＭＳ Ｐゴシック" panose="020B0600070205080204" pitchFamily="34" charset="-128"/>
              </a:rPr>
              <a:t>What types of projects are eligible?</a:t>
            </a:r>
          </a:p>
        </p:txBody>
      </p:sp>
      <p:sp>
        <p:nvSpPr>
          <p:cNvPr id="18434" name="Content Placeholder 2">
            <a:extLst>
              <a:ext uri="{FF2B5EF4-FFF2-40B4-BE49-F238E27FC236}">
                <a16:creationId xmlns:a16="http://schemas.microsoft.com/office/drawing/2014/main" id="{92E4B69C-0D4B-EF49-B450-C42E62491E07}"/>
              </a:ext>
            </a:extLst>
          </p:cNvPr>
          <p:cNvSpPr>
            <a:spLocks noGrp="1" noChangeArrowheads="1"/>
          </p:cNvSpPr>
          <p:nvPr>
            <p:ph idx="1"/>
          </p:nvPr>
        </p:nvSpPr>
        <p:spPr>
          <a:xfrm>
            <a:off x="228600" y="1295400"/>
            <a:ext cx="8686800" cy="5105400"/>
          </a:xfrm>
        </p:spPr>
        <p:txBody>
          <a:bodyPr/>
          <a:lstStyle/>
          <a:p>
            <a:pPr algn="ctr" eaLnBrk="1" hangingPunct="1">
              <a:buFontTx/>
              <a:buNone/>
            </a:pPr>
            <a:r>
              <a:rPr lang="en-US" altLang="en-US" sz="2800" dirty="0">
                <a:ea typeface="ＭＳ Ｐゴシック" panose="020B0600070205080204" pitchFamily="34" charset="-128"/>
              </a:rPr>
              <a:t>	Artist Support Grants support professional artists at any stage in their careers to pursue projects that further their artistic development. Grant awards to artists generally range</a:t>
            </a:r>
          </a:p>
          <a:p>
            <a:pPr algn="ctr" eaLnBrk="1" hangingPunct="1">
              <a:buFontTx/>
              <a:buNone/>
            </a:pPr>
            <a:r>
              <a:rPr lang="en-US" altLang="en-US" sz="2800" dirty="0">
                <a:ea typeface="ＭＳ Ｐゴシック" panose="020B0600070205080204" pitchFamily="34" charset="-128"/>
              </a:rPr>
              <a:t>from $500 to $1,000. </a:t>
            </a:r>
          </a:p>
          <a:p>
            <a:pPr algn="ctr" eaLnBrk="1" hangingPunct="1">
              <a:buFontTx/>
              <a:buNone/>
            </a:pPr>
            <a:endParaRPr lang="en-US" altLang="en-US" sz="1800" dirty="0">
              <a:ea typeface="ＭＳ Ｐゴシック" panose="020B0600070205080204" pitchFamily="34" charset="-128"/>
            </a:endParaRPr>
          </a:p>
          <a:p>
            <a:pPr algn="ctr" eaLnBrk="1" hangingPunct="1">
              <a:buFontTx/>
              <a:buNone/>
            </a:pPr>
            <a:r>
              <a:rPr lang="en-US" altLang="en-US" sz="2800" dirty="0">
                <a:ea typeface="ＭＳ Ｐゴシック" panose="020B0600070205080204" pitchFamily="34" charset="-128"/>
              </a:rPr>
              <a:t>Up to 50 percent of the grant amount</a:t>
            </a:r>
          </a:p>
          <a:p>
            <a:pPr algn="ctr" eaLnBrk="1" hangingPunct="1">
              <a:buFontTx/>
              <a:buNone/>
            </a:pPr>
            <a:r>
              <a:rPr lang="en-US" altLang="en-US" sz="2800" dirty="0">
                <a:ea typeface="ＭＳ Ｐゴシック" panose="020B0600070205080204" pitchFamily="34" charset="-128"/>
              </a:rPr>
              <a:t>may be used for artist fees!</a:t>
            </a:r>
          </a:p>
          <a:p>
            <a:pPr algn="ctr" eaLnBrk="1" hangingPunct="1">
              <a:buFontTx/>
              <a:buNone/>
            </a:pPr>
            <a:endParaRPr lang="en-US" altLang="en-US" sz="2000" dirty="0">
              <a:ea typeface="ＭＳ Ｐゴシック" panose="020B0600070205080204" pitchFamily="34" charset="-128"/>
            </a:endParaRPr>
          </a:p>
          <a:p>
            <a:pPr algn="ctr" eaLnBrk="1" hangingPunct="1">
              <a:buFontTx/>
              <a:buNone/>
            </a:pPr>
            <a:r>
              <a:rPr lang="en-US" altLang="en-US" sz="2800" dirty="0">
                <a:ea typeface="ＭＳ Ｐゴシック" panose="020B0600070205080204" pitchFamily="34" charset="-128"/>
              </a:rPr>
              <a:t>Projects must be completed between</a:t>
            </a:r>
          </a:p>
          <a:p>
            <a:pPr algn="ctr" eaLnBrk="1" hangingPunct="1">
              <a:buFontTx/>
              <a:buNone/>
            </a:pPr>
            <a:r>
              <a:rPr lang="en-US" altLang="en-US" sz="2800" dirty="0">
                <a:ea typeface="ＭＳ Ｐゴシック" panose="020B0600070205080204" pitchFamily="34" charset="-128"/>
              </a:rPr>
              <a:t>January 1, 2025 and December 31, 2025.</a:t>
            </a:r>
          </a:p>
          <a:p>
            <a:pPr algn="ctr" eaLnBrk="1" hangingPunct="1">
              <a:buFontTx/>
              <a:buNone/>
            </a:pPr>
            <a:endParaRPr lang="en-US" altLang="en-US" sz="2000" dirty="0">
              <a:ea typeface="ＭＳ Ｐゴシック" panose="020B0600070205080204"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550A854F-431F-C546-B2AA-BCD02654D138}"/>
              </a:ext>
            </a:extLst>
          </p:cNvPr>
          <p:cNvSpPr>
            <a:spLocks noGrp="1"/>
          </p:cNvSpPr>
          <p:nvPr>
            <p:ph type="title"/>
          </p:nvPr>
        </p:nvSpPr>
        <p:spPr/>
        <p:txBody>
          <a:bodyPr/>
          <a:lstStyle/>
          <a:p>
            <a:r>
              <a:rPr lang="en-US" altLang="en-US">
                <a:ea typeface="ＭＳ Ｐゴシック" panose="020B0600070205080204" pitchFamily="34" charset="-128"/>
              </a:rPr>
              <a:t>Fundable Projects</a:t>
            </a:r>
          </a:p>
        </p:txBody>
      </p:sp>
      <p:sp>
        <p:nvSpPr>
          <p:cNvPr id="19458" name="Content Placeholder 2">
            <a:extLst>
              <a:ext uri="{FF2B5EF4-FFF2-40B4-BE49-F238E27FC236}">
                <a16:creationId xmlns:a16="http://schemas.microsoft.com/office/drawing/2014/main" id="{4DA38269-DB58-0349-8BCB-E446B4DB501A}"/>
              </a:ext>
            </a:extLst>
          </p:cNvPr>
          <p:cNvSpPr>
            <a:spLocks noGrp="1"/>
          </p:cNvSpPr>
          <p:nvPr>
            <p:ph idx="1"/>
          </p:nvPr>
        </p:nvSpPr>
        <p:spPr/>
        <p:txBody>
          <a:bodyPr/>
          <a:lstStyle/>
          <a:p>
            <a:r>
              <a:rPr lang="en-US" altLang="en-US" sz="2000">
                <a:ea typeface="ＭＳ Ｐゴシック" panose="020B0600070205080204" pitchFamily="34" charset="-128"/>
              </a:rPr>
              <a:t> </a:t>
            </a:r>
            <a:r>
              <a:rPr lang="en-US" altLang="en-US" sz="2000" b="1">
                <a:ea typeface="ＭＳ Ｐゴシック" panose="020B0600070205080204" pitchFamily="34" charset="-128"/>
              </a:rPr>
              <a:t>Completion/Presentation of a New Work </a:t>
            </a:r>
            <a:r>
              <a:rPr lang="en-US" altLang="en-US" sz="2000">
                <a:ea typeface="ＭＳ Ｐゴシック" panose="020B0600070205080204" pitchFamily="34" charset="-128"/>
              </a:rPr>
              <a:t>— Cost of resources necessary to complete or present a significant new work (e.g., purchasing art supplies or equipment (digital may qualify) or space rental</a:t>
            </a:r>
          </a:p>
          <a:p>
            <a:r>
              <a:rPr lang="en-US" altLang="en-US" sz="2000" b="1">
                <a:ea typeface="ＭＳ Ｐゴシック" panose="020B0600070205080204" pitchFamily="34" charset="-128"/>
              </a:rPr>
              <a:t>Career Promotion </a:t>
            </a:r>
            <a:r>
              <a:rPr lang="en-US" altLang="en-US" sz="2000">
                <a:ea typeface="ＭＳ Ｐゴシック" panose="020B0600070205080204" pitchFamily="34" charset="-128"/>
              </a:rPr>
              <a:t>— Projects aimed at advertising artists’ work and/or demonstrating their skill level (e.g., websites, portfolios, audio-visual documentation, and online presentation)</a:t>
            </a:r>
          </a:p>
          <a:p>
            <a:r>
              <a:rPr lang="en-US" altLang="en-US" sz="2000" b="1">
                <a:ea typeface="ＭＳ Ｐゴシック" panose="020B0600070205080204" pitchFamily="34" charset="-128"/>
              </a:rPr>
              <a:t>Training</a:t>
            </a:r>
            <a:r>
              <a:rPr lang="en-US" altLang="en-US" sz="2000">
                <a:ea typeface="ＭＳ Ｐゴシック" panose="020B0600070205080204" pitchFamily="34" charset="-128"/>
              </a:rPr>
              <a:t> — Costs to attend a class or workshop (in-person or virtual) aimed at either enhancing the artist’s skill level or professional development (e.g., a master class or workshop taught by acknowledged authorities in the applicant artist’s medium)</a:t>
            </a:r>
          </a:p>
          <a:p>
            <a:r>
              <a:rPr lang="en-US" altLang="en-US" sz="2000" b="1">
                <a:ea typeface="ＭＳ Ｐゴシック" panose="020B0600070205080204" pitchFamily="34" charset="-128"/>
              </a:rPr>
              <a:t>Travel</a:t>
            </a:r>
            <a:r>
              <a:rPr lang="en-US" altLang="en-US" sz="2000">
                <a:ea typeface="ＭＳ Ｐゴシック" panose="020B0600070205080204" pitchFamily="34" charset="-128"/>
              </a:rPr>
              <a:t> — Costs of transportation, lodging, and food for training, professional conferences, or research as allowed or possible while adhering to social distancing guidelines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C9C26C50-D94C-B447-AFF9-57189FD1354B}"/>
              </a:ext>
            </a:extLst>
          </p:cNvPr>
          <p:cNvSpPr>
            <a:spLocks noGrp="1" noChangeArrowheads="1"/>
          </p:cNvSpPr>
          <p:nvPr>
            <p:ph type="title"/>
          </p:nvPr>
        </p:nvSpPr>
        <p:spPr/>
        <p:txBody>
          <a:bodyPr/>
          <a:lstStyle/>
          <a:p>
            <a:pPr eaLnBrk="1" hangingPunct="1"/>
            <a:r>
              <a:rPr lang="en-US" altLang="en-US" sz="3200">
                <a:ea typeface="ＭＳ Ｐゴシック" panose="020B0600070205080204" pitchFamily="34" charset="-128"/>
              </a:rPr>
              <a:t>Your Application</a:t>
            </a:r>
          </a:p>
        </p:txBody>
      </p:sp>
      <p:sp>
        <p:nvSpPr>
          <p:cNvPr id="20482" name="Content Placeholder 2">
            <a:extLst>
              <a:ext uri="{FF2B5EF4-FFF2-40B4-BE49-F238E27FC236}">
                <a16:creationId xmlns:a16="http://schemas.microsoft.com/office/drawing/2014/main" id="{633BAC76-6AD5-A640-ACA5-A035A710C97D}"/>
              </a:ext>
            </a:extLst>
          </p:cNvPr>
          <p:cNvSpPr>
            <a:spLocks noGrp="1" noChangeArrowheads="1"/>
          </p:cNvSpPr>
          <p:nvPr>
            <p:ph idx="1"/>
          </p:nvPr>
        </p:nvSpPr>
        <p:spPr>
          <a:xfrm>
            <a:off x="457200" y="1295400"/>
            <a:ext cx="8229600" cy="5105400"/>
          </a:xfrm>
        </p:spPr>
        <p:txBody>
          <a:bodyPr/>
          <a:lstStyle/>
          <a:p>
            <a:pPr algn="ctr" eaLnBrk="1" hangingPunct="1">
              <a:buFontTx/>
              <a:buNone/>
            </a:pPr>
            <a:r>
              <a:rPr lang="en-US" altLang="en-US" sz="1600">
                <a:ea typeface="ＭＳ Ｐゴシック" panose="020B0600070205080204" pitchFamily="34" charset="-128"/>
              </a:rPr>
              <a:t>	</a:t>
            </a:r>
            <a:r>
              <a:rPr lang="en-US" altLang="en-US" sz="1800">
                <a:ea typeface="ＭＳ Ｐゴシック" panose="020B0600070205080204" pitchFamily="34" charset="-128"/>
              </a:rPr>
              <a:t>Just like a job application, a grant application represents you.  And like all representations, the image can be flattering—or not.  You want to make it easy for the reviewer to see and appreciate your work and your project, so the first rules in presenting yourself are:</a:t>
            </a:r>
          </a:p>
          <a:p>
            <a:pPr eaLnBrk="1" hangingPunct="1">
              <a:buFontTx/>
              <a:buNone/>
            </a:pPr>
            <a:r>
              <a:rPr lang="en-US" altLang="en-US" sz="1600">
                <a:ea typeface="ＭＳ Ｐゴシック" panose="020B0600070205080204" pitchFamily="34" charset="-128"/>
              </a:rPr>
              <a:t> </a:t>
            </a:r>
          </a:p>
          <a:p>
            <a:pPr eaLnBrk="1" hangingPunct="1"/>
            <a:r>
              <a:rPr lang="en-US" altLang="en-US" sz="1600" b="1">
                <a:ea typeface="ＭＳ Ｐゴシック" panose="020B0600070205080204" pitchFamily="34" charset="-128"/>
              </a:rPr>
              <a:t>Be professional. </a:t>
            </a:r>
          </a:p>
          <a:p>
            <a:pPr lvl="1" eaLnBrk="1" hangingPunct="1"/>
            <a:r>
              <a:rPr lang="en-US" altLang="en-US" sz="1600">
                <a:ea typeface="ＭＳ Ｐゴシック" panose="020B0600070205080204" pitchFamily="34" charset="-128"/>
              </a:rPr>
              <a:t>Convey that you are a serious artist and have a feasible project.</a:t>
            </a:r>
          </a:p>
          <a:p>
            <a:pPr lvl="1" eaLnBrk="1" hangingPunct="1"/>
            <a:r>
              <a:rPr lang="en-US" altLang="en-US" sz="1600">
                <a:ea typeface="ＭＳ Ｐゴシック" panose="020B0600070205080204" pitchFamily="34" charset="-128"/>
              </a:rPr>
              <a:t>Type your application and résumé, provide all the requested materials in the order and manner specified</a:t>
            </a:r>
          </a:p>
          <a:p>
            <a:pPr lvl="1" eaLnBrk="1" hangingPunct="1"/>
            <a:r>
              <a:rPr lang="en-US" altLang="en-US" sz="1600">
                <a:ea typeface="ＭＳ Ｐゴシック" panose="020B0600070205080204" pitchFamily="34" charset="-128"/>
              </a:rPr>
              <a:t>Proofread everything before you send it in.  </a:t>
            </a:r>
          </a:p>
          <a:p>
            <a:pPr eaLnBrk="1" hangingPunct="1">
              <a:buFontTx/>
              <a:buNone/>
            </a:pPr>
            <a:r>
              <a:rPr lang="en-US" altLang="en-US" sz="1600">
                <a:ea typeface="ＭＳ Ｐゴシック" panose="020B0600070205080204" pitchFamily="34" charset="-128"/>
              </a:rPr>
              <a:t> </a:t>
            </a:r>
          </a:p>
          <a:p>
            <a:pPr eaLnBrk="1" hangingPunct="1"/>
            <a:r>
              <a:rPr lang="en-US" altLang="en-US" sz="1600" b="1">
                <a:ea typeface="ＭＳ Ｐゴシック" panose="020B0600070205080204" pitchFamily="34" charset="-128"/>
              </a:rPr>
              <a:t>Don’t get in your own way.</a:t>
            </a:r>
          </a:p>
          <a:p>
            <a:pPr lvl="1" eaLnBrk="1" hangingPunct="1"/>
            <a:r>
              <a:rPr lang="en-US" altLang="en-US" sz="1600">
                <a:ea typeface="ＭＳ Ｐゴシック" panose="020B0600070205080204" pitchFamily="34" charset="-128"/>
              </a:rPr>
              <a:t>Let your supplemental material show your artistic nature.</a:t>
            </a:r>
          </a:p>
          <a:p>
            <a:pPr lvl="1" eaLnBrk="1" hangingPunct="1"/>
            <a:r>
              <a:rPr lang="en-US" altLang="en-US" sz="1600">
                <a:ea typeface="ＭＳ Ｐゴシック" panose="020B0600070205080204" pitchFamily="34" charset="-128"/>
              </a:rPr>
              <a:t>Expressive gestures that aren’t to the point are at best distracting</a:t>
            </a:r>
          </a:p>
          <a:p>
            <a:pPr lvl="1" eaLnBrk="1" hangingPunct="1"/>
            <a:r>
              <a:rPr lang="en-US" altLang="en-US" sz="1600">
                <a:ea typeface="ＭＳ Ｐゴシック" panose="020B0600070205080204" pitchFamily="34" charset="-128"/>
              </a:rPr>
              <a:t>You wouldn’t submit anything like that with a job application, so don’t treat this process with any less respect.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7829F882-E913-A046-8297-806B3CE5B44A}"/>
              </a:ext>
            </a:extLst>
          </p:cNvPr>
          <p:cNvSpPr>
            <a:spLocks noGrp="1" noChangeArrowheads="1"/>
          </p:cNvSpPr>
          <p:nvPr>
            <p:ph type="title"/>
          </p:nvPr>
        </p:nvSpPr>
        <p:spPr/>
        <p:txBody>
          <a:bodyPr/>
          <a:lstStyle/>
          <a:p>
            <a:pPr eaLnBrk="1" hangingPunct="1"/>
            <a:r>
              <a:rPr lang="en-US" altLang="en-US" sz="3200">
                <a:ea typeface="ＭＳ Ｐゴシック" panose="020B0600070205080204" pitchFamily="34" charset="-128"/>
              </a:rPr>
              <a:t>Meeting the Requirements</a:t>
            </a:r>
          </a:p>
        </p:txBody>
      </p:sp>
      <p:sp>
        <p:nvSpPr>
          <p:cNvPr id="21506" name="Content Placeholder 2">
            <a:extLst>
              <a:ext uri="{FF2B5EF4-FFF2-40B4-BE49-F238E27FC236}">
                <a16:creationId xmlns:a16="http://schemas.microsoft.com/office/drawing/2014/main" id="{D1A9CD2A-AD22-834A-B1A9-B0EBE7DC16A7}"/>
              </a:ext>
            </a:extLst>
          </p:cNvPr>
          <p:cNvSpPr>
            <a:spLocks noGrp="1" noChangeArrowheads="1"/>
          </p:cNvSpPr>
          <p:nvPr>
            <p:ph idx="1"/>
          </p:nvPr>
        </p:nvSpPr>
        <p:spPr>
          <a:xfrm>
            <a:off x="457200" y="1295400"/>
            <a:ext cx="8229600" cy="5105400"/>
          </a:xfrm>
        </p:spPr>
        <p:txBody>
          <a:bodyPr/>
          <a:lstStyle/>
          <a:p>
            <a:pPr algn="ctr" eaLnBrk="1" hangingPunct="1">
              <a:buFontTx/>
              <a:buNone/>
            </a:pPr>
            <a:r>
              <a:rPr lang="en-US" altLang="en-US" sz="2400">
                <a:ea typeface="ＭＳ Ｐゴシック" panose="020B0600070205080204" pitchFamily="34" charset="-128"/>
              </a:rPr>
              <a:t> </a:t>
            </a:r>
          </a:p>
          <a:p>
            <a:pPr eaLnBrk="1" hangingPunct="1">
              <a:buFontTx/>
              <a:buNone/>
            </a:pPr>
            <a:r>
              <a:rPr lang="en-US" altLang="en-US" sz="2400">
                <a:ea typeface="ＭＳ Ｐゴシック" panose="020B0600070205080204" pitchFamily="34" charset="-128"/>
              </a:rPr>
              <a:t>	Each region in the Artist Support Grant program has its own application and its own list of required forms and materials, but most request a:</a:t>
            </a:r>
          </a:p>
          <a:p>
            <a:pPr algn="ctr" eaLnBrk="1" hangingPunct="1">
              <a:buFontTx/>
              <a:buNone/>
            </a:pPr>
            <a:endParaRPr lang="en-US" altLang="en-US" sz="2400">
              <a:ea typeface="ＭＳ Ｐゴシック" panose="020B0600070205080204" pitchFamily="34" charset="-128"/>
            </a:endParaRPr>
          </a:p>
          <a:p>
            <a:pPr eaLnBrk="1" hangingPunct="1"/>
            <a:r>
              <a:rPr lang="en-US" altLang="en-US" sz="2400">
                <a:ea typeface="ＭＳ Ｐゴシック" panose="020B0600070205080204" pitchFamily="34" charset="-128"/>
              </a:rPr>
              <a:t>Narrative</a:t>
            </a:r>
          </a:p>
          <a:p>
            <a:pPr eaLnBrk="1" hangingPunct="1"/>
            <a:r>
              <a:rPr lang="en-US" altLang="en-US" sz="2400">
                <a:ea typeface="ＭＳ Ｐゴシック" panose="020B0600070205080204" pitchFamily="34" charset="-128"/>
              </a:rPr>
              <a:t>Project budget</a:t>
            </a:r>
          </a:p>
          <a:p>
            <a:pPr eaLnBrk="1" hangingPunct="1"/>
            <a:r>
              <a:rPr lang="en-US" altLang="en-US" sz="2400">
                <a:ea typeface="ＭＳ Ｐゴシック" panose="020B0600070205080204" pitchFamily="34" charset="-128"/>
              </a:rPr>
              <a:t>Resume or bio</a:t>
            </a:r>
          </a:p>
          <a:p>
            <a:pPr eaLnBrk="1" hangingPunct="1"/>
            <a:r>
              <a:rPr lang="en-US" altLang="en-US" sz="2400">
                <a:ea typeface="ＭＳ Ｐゴシック" panose="020B0600070205080204" pitchFamily="34" charset="-128"/>
              </a:rPr>
              <a:t>Work samples</a:t>
            </a:r>
          </a:p>
          <a:p>
            <a:pPr eaLnBrk="1" hangingPunct="1"/>
            <a:r>
              <a:rPr lang="en-US" altLang="en-US" sz="2400">
                <a:ea typeface="ＭＳ Ｐゴシック" panose="020B0600070205080204" pitchFamily="34" charset="-128"/>
              </a:rPr>
              <a:t>Letters of recommendation (optional)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F5D447DA-CAC3-1849-9247-DEFFB3EE26E2}"/>
              </a:ext>
            </a:extLst>
          </p:cNvPr>
          <p:cNvSpPr>
            <a:spLocks noGrp="1" noChangeArrowheads="1"/>
          </p:cNvSpPr>
          <p:nvPr>
            <p:ph type="title"/>
          </p:nvPr>
        </p:nvSpPr>
        <p:spPr>
          <a:xfrm>
            <a:off x="381000" y="152400"/>
            <a:ext cx="8229600" cy="884238"/>
          </a:xfrm>
        </p:spPr>
        <p:txBody>
          <a:bodyPr/>
          <a:lstStyle/>
          <a:p>
            <a:pPr eaLnBrk="1" hangingPunct="1"/>
            <a:r>
              <a:rPr lang="en-US" altLang="en-US" sz="3200">
                <a:ea typeface="ＭＳ Ｐゴシック" panose="020B0600070205080204" pitchFamily="34" charset="-128"/>
              </a:rPr>
              <a:t>The Narrative</a:t>
            </a:r>
          </a:p>
        </p:txBody>
      </p:sp>
      <p:sp>
        <p:nvSpPr>
          <p:cNvPr id="22530" name="Content Placeholder 2">
            <a:extLst>
              <a:ext uri="{FF2B5EF4-FFF2-40B4-BE49-F238E27FC236}">
                <a16:creationId xmlns:a16="http://schemas.microsoft.com/office/drawing/2014/main" id="{D4402C9A-0282-CA48-ADAD-69057B268996}"/>
              </a:ext>
            </a:extLst>
          </p:cNvPr>
          <p:cNvSpPr>
            <a:spLocks noGrp="1" noChangeArrowheads="1"/>
          </p:cNvSpPr>
          <p:nvPr>
            <p:ph idx="1"/>
          </p:nvPr>
        </p:nvSpPr>
        <p:spPr>
          <a:xfrm>
            <a:off x="457200" y="457200"/>
            <a:ext cx="8229600" cy="5791200"/>
          </a:xfrm>
        </p:spPr>
        <p:txBody>
          <a:bodyPr/>
          <a:lstStyle/>
          <a:p>
            <a:pPr algn="ctr" eaLnBrk="1" hangingPunct="1">
              <a:buFontTx/>
              <a:buNone/>
            </a:pPr>
            <a:r>
              <a:rPr lang="en-US" altLang="en-US" sz="2400">
                <a:ea typeface="ＭＳ Ｐゴシック" panose="020B0600070205080204" pitchFamily="34" charset="-128"/>
              </a:rPr>
              <a:t> </a:t>
            </a:r>
          </a:p>
          <a:p>
            <a:pPr eaLnBrk="1" hangingPunct="1">
              <a:buFontTx/>
              <a:buNone/>
            </a:pPr>
            <a:r>
              <a:rPr lang="en-US" altLang="en-US" sz="2400">
                <a:ea typeface="ＭＳ Ｐゴシック" panose="020B0600070205080204" pitchFamily="34" charset="-128"/>
              </a:rPr>
              <a:t>	You will need to describe your project and explain how the accomplishment of this project will further your development and/or career goals as an artist.</a:t>
            </a:r>
          </a:p>
          <a:p>
            <a:pPr eaLnBrk="1" hangingPunct="1">
              <a:buFontTx/>
              <a:buNone/>
            </a:pPr>
            <a:endParaRPr lang="en-US" altLang="en-US" sz="2400">
              <a:ea typeface="ＭＳ Ｐゴシック" panose="020B0600070205080204" pitchFamily="34" charset="-128"/>
            </a:endParaRPr>
          </a:p>
          <a:p>
            <a:pPr eaLnBrk="1" hangingPunct="1"/>
            <a:r>
              <a:rPr lang="en-US" altLang="en-US" sz="1800">
                <a:ea typeface="ＭＳ Ｐゴシック" panose="020B0600070205080204" pitchFamily="34" charset="-128"/>
              </a:rPr>
              <a:t>Be Feasible.  </a:t>
            </a:r>
          </a:p>
          <a:p>
            <a:pPr eaLnBrk="1" hangingPunct="1">
              <a:buFontTx/>
              <a:buNone/>
            </a:pPr>
            <a:endParaRPr lang="en-US" altLang="en-US" sz="1400">
              <a:ea typeface="ＭＳ Ｐゴシック" panose="020B0600070205080204" pitchFamily="34" charset="-128"/>
            </a:endParaRPr>
          </a:p>
          <a:p>
            <a:pPr eaLnBrk="1" hangingPunct="1"/>
            <a:r>
              <a:rPr lang="en-US" altLang="en-US" sz="1800">
                <a:ea typeface="ＭＳ Ｐゴシック" panose="020B0600070205080204" pitchFamily="34" charset="-128"/>
              </a:rPr>
              <a:t>Be Logical. </a:t>
            </a:r>
          </a:p>
          <a:p>
            <a:pPr eaLnBrk="1" hangingPunct="1"/>
            <a:endParaRPr lang="en-US" altLang="en-US" sz="1800">
              <a:ea typeface="ＭＳ Ｐゴシック" panose="020B0600070205080204" pitchFamily="34" charset="-128"/>
            </a:endParaRPr>
          </a:p>
          <a:p>
            <a:pPr eaLnBrk="1" hangingPunct="1"/>
            <a:r>
              <a:rPr lang="en-US" altLang="en-US" sz="1800">
                <a:ea typeface="ＭＳ Ｐゴシック" panose="020B0600070205080204" pitchFamily="34" charset="-128"/>
              </a:rPr>
              <a:t>Use simple, declarative sentences, active voice—and get to the point.  </a:t>
            </a:r>
          </a:p>
          <a:p>
            <a:pPr eaLnBrk="1" hangingPunct="1">
              <a:buFontTx/>
              <a:buNone/>
            </a:pPr>
            <a:r>
              <a:rPr lang="en-US" altLang="en-US" sz="1800">
                <a:ea typeface="ＭＳ Ｐゴシック" panose="020B0600070205080204" pitchFamily="34" charset="-128"/>
              </a:rPr>
              <a:t> </a:t>
            </a:r>
          </a:p>
          <a:p>
            <a:pPr eaLnBrk="1" hangingPunct="1"/>
            <a:r>
              <a:rPr lang="en-US" altLang="en-US" sz="1800">
                <a:ea typeface="ＭＳ Ｐゴシック" panose="020B0600070205080204" pitchFamily="34" charset="-128"/>
              </a:rPr>
              <a:t>Who, what, when, where, why, and how.  </a:t>
            </a:r>
          </a:p>
          <a:p>
            <a:pPr eaLnBrk="1" hangingPunct="1">
              <a:buFontTx/>
              <a:buNone/>
            </a:pPr>
            <a:r>
              <a:rPr lang="en-US" altLang="en-US" sz="1800">
                <a:ea typeface="ＭＳ Ｐゴシック" panose="020B0600070205080204" pitchFamily="34" charset="-128"/>
              </a:rPr>
              <a:t> </a:t>
            </a:r>
          </a:p>
          <a:p>
            <a:pPr eaLnBrk="1" hangingPunct="1"/>
            <a:r>
              <a:rPr lang="en-US" altLang="en-US" sz="1800">
                <a:ea typeface="ＭＳ Ｐゴシック" panose="020B0600070205080204" pitchFamily="34" charset="-128"/>
              </a:rPr>
              <a:t>This is not an artist statement. </a:t>
            </a:r>
          </a:p>
          <a:p>
            <a:pPr eaLnBrk="1" hangingPunct="1"/>
            <a:endParaRPr lang="en-US" altLang="en-US" sz="1800">
              <a:ea typeface="ＭＳ Ｐゴシック" panose="020B0600070205080204" pitchFamily="34" charset="-128"/>
            </a:endParaRPr>
          </a:p>
          <a:p>
            <a:pPr eaLnBrk="1" hangingPunct="1"/>
            <a:r>
              <a:rPr lang="en-US" altLang="en-US" sz="1800">
                <a:ea typeface="ＭＳ Ｐゴシック" panose="020B0600070205080204" pitchFamily="34" charset="-128"/>
              </a:rPr>
              <a:t>Get a non-arts friend or acquaintance to read your application. </a:t>
            </a:r>
          </a:p>
          <a:p>
            <a:pPr eaLnBrk="1" hangingPunct="1"/>
            <a:endParaRPr lang="en-US" altLang="en-US" sz="1800">
              <a:ea typeface="ＭＳ Ｐゴシック" panose="020B0600070205080204"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2">
            <a:extLst>
              <a:ext uri="{FF2B5EF4-FFF2-40B4-BE49-F238E27FC236}">
                <a16:creationId xmlns:a16="http://schemas.microsoft.com/office/drawing/2014/main" id="{7D9EFE15-2332-B64A-8F35-DCDB251ED57E}"/>
              </a:ext>
            </a:extLst>
          </p:cNvPr>
          <p:cNvSpPr>
            <a:spLocks noGrp="1" noChangeArrowheads="1"/>
          </p:cNvSpPr>
          <p:nvPr>
            <p:ph idx="1"/>
          </p:nvPr>
        </p:nvSpPr>
        <p:spPr>
          <a:xfrm>
            <a:off x="457200" y="990600"/>
            <a:ext cx="8229600" cy="5257800"/>
          </a:xfrm>
        </p:spPr>
        <p:txBody>
          <a:bodyPr/>
          <a:lstStyle/>
          <a:p>
            <a:pPr eaLnBrk="1" hangingPunct="1"/>
            <a:r>
              <a:rPr lang="en-US" altLang="en-US" sz="1800">
                <a:ea typeface="ＭＳ Ｐゴシック" panose="020B0600070205080204" pitchFamily="34" charset="-128"/>
              </a:rPr>
              <a:t>Provide detail.  As a general rule, more detail is better.  Which of the following gives you more confidence that the artist has thought through the project expenses?</a:t>
            </a:r>
          </a:p>
          <a:p>
            <a:pPr eaLnBrk="1" hangingPunct="1">
              <a:buFontTx/>
              <a:buNone/>
            </a:pPr>
            <a:endParaRPr lang="en-US" altLang="en-US" sz="1800">
              <a:ea typeface="ＭＳ Ｐゴシック" panose="020B0600070205080204" pitchFamily="34" charset="-128"/>
            </a:endParaRPr>
          </a:p>
          <a:p>
            <a:pPr lvl="1" eaLnBrk="1" hangingPunct="1">
              <a:buFontTx/>
              <a:buNone/>
            </a:pPr>
            <a:r>
              <a:rPr lang="en-US" altLang="en-US" sz="1800">
                <a:ea typeface="ＭＳ Ｐゴシック" panose="020B0600070205080204" pitchFamily="34" charset="-128"/>
              </a:rPr>
              <a:t>--		Equipment (List Type)		 $600</a:t>
            </a:r>
          </a:p>
          <a:p>
            <a:pPr eaLnBrk="1" hangingPunct="1">
              <a:buFontTx/>
              <a:buNone/>
            </a:pPr>
            <a:r>
              <a:rPr lang="en-US" altLang="en-US" sz="1800">
                <a:ea typeface="ＭＳ Ｐゴシック" panose="020B0600070205080204" pitchFamily="34" charset="-128"/>
              </a:rPr>
              <a:t>	  --	Workshop Cost			 $250</a:t>
            </a:r>
          </a:p>
          <a:p>
            <a:pPr eaLnBrk="1" hangingPunct="1">
              <a:buFontTx/>
              <a:buNone/>
            </a:pPr>
            <a:r>
              <a:rPr lang="en-US" altLang="en-US" sz="1800">
                <a:ea typeface="ＭＳ Ｐゴシック" panose="020B0600070205080204" pitchFamily="34" charset="-128"/>
              </a:rPr>
              <a:t>	  --     Travel Costs			 $125</a:t>
            </a:r>
          </a:p>
          <a:p>
            <a:pPr eaLnBrk="1" hangingPunct="1">
              <a:buFontTx/>
              <a:buNone/>
            </a:pPr>
            <a:r>
              <a:rPr lang="en-US" altLang="en-US" sz="1800">
                <a:ea typeface="ＭＳ Ｐゴシック" panose="020B0600070205080204" pitchFamily="34" charset="-128"/>
              </a:rPr>
              <a:t>	 --	Lodging (4 nights @ $85)	   	 $340</a:t>
            </a:r>
          </a:p>
          <a:p>
            <a:pPr eaLnBrk="1" hangingPunct="1">
              <a:buFontTx/>
              <a:buNone/>
            </a:pPr>
            <a:r>
              <a:rPr lang="en-US" altLang="en-US" sz="1800">
                <a:ea typeface="ＭＳ Ｐゴシック" panose="020B0600070205080204" pitchFamily="34" charset="-128"/>
              </a:rPr>
              <a:t>	 --	Supplies (list and identify)		 $200</a:t>
            </a:r>
          </a:p>
          <a:p>
            <a:pPr eaLnBrk="1" hangingPunct="1">
              <a:buFontTx/>
              <a:buNone/>
            </a:pPr>
            <a:r>
              <a:rPr lang="en-US" altLang="en-US" sz="1800">
                <a:ea typeface="ＭＳ Ｐゴシック" panose="020B0600070205080204" pitchFamily="34" charset="-128"/>
              </a:rPr>
              <a:t> </a:t>
            </a:r>
          </a:p>
          <a:p>
            <a:pPr eaLnBrk="1" hangingPunct="1">
              <a:buFontTx/>
              <a:buNone/>
            </a:pPr>
            <a:r>
              <a:rPr lang="en-US" altLang="en-US" sz="1800">
                <a:ea typeface="ＭＳ Ｐゴシック" panose="020B0600070205080204" pitchFamily="34" charset="-128"/>
              </a:rPr>
              <a:t>	--Total			  	 $1515</a:t>
            </a:r>
          </a:p>
          <a:p>
            <a:pPr eaLnBrk="1" hangingPunct="1">
              <a:buFontTx/>
              <a:buNone/>
            </a:pPr>
            <a:r>
              <a:rPr lang="en-US" altLang="en-US" sz="1800">
                <a:ea typeface="ＭＳ Ｐゴシック" panose="020B0600070205080204" pitchFamily="34" charset="-128"/>
              </a:rPr>
              <a:t> </a:t>
            </a:r>
          </a:p>
          <a:p>
            <a:pPr eaLnBrk="1" hangingPunct="1"/>
            <a:r>
              <a:rPr lang="en-US" altLang="en-US" sz="1800">
                <a:ea typeface="ＭＳ Ｐゴシック" panose="020B0600070205080204" pitchFamily="34" charset="-128"/>
              </a:rPr>
              <a:t>Admittedly, some grantors will want you to round your amounts up or down so that the budgets are easier to take in quickly, but if you can show that you</a:t>
            </a:r>
            <a:r>
              <a:rPr lang="ja-JP" altLang="en-US" sz="1800">
                <a:ea typeface="ＭＳ Ｐゴシック" panose="020B0600070205080204" pitchFamily="34" charset="-128"/>
              </a:rPr>
              <a:t>’</a:t>
            </a:r>
            <a:r>
              <a:rPr lang="en-US" altLang="ja-JP" sz="1800">
                <a:ea typeface="ＭＳ Ｐゴシック" panose="020B0600070205080204" pitchFamily="34" charset="-128"/>
              </a:rPr>
              <a:t>re not just picking numbers out of thin air, you will make a stronger case for yourself.</a:t>
            </a:r>
            <a:endParaRPr lang="en-US" altLang="en-US" sz="1800">
              <a:ea typeface="ＭＳ Ｐゴシック" panose="020B0600070205080204" pitchFamily="34" charset="-128"/>
            </a:endParaRPr>
          </a:p>
        </p:txBody>
      </p:sp>
      <p:sp>
        <p:nvSpPr>
          <p:cNvPr id="23554" name="TextBox 3">
            <a:extLst>
              <a:ext uri="{FF2B5EF4-FFF2-40B4-BE49-F238E27FC236}">
                <a16:creationId xmlns:a16="http://schemas.microsoft.com/office/drawing/2014/main" id="{E6684C54-AF29-7F4F-A5C3-4C9B7B1DB7F4}"/>
              </a:ext>
            </a:extLst>
          </p:cNvPr>
          <p:cNvSpPr txBox="1">
            <a:spLocks noChangeArrowheads="1"/>
          </p:cNvSpPr>
          <p:nvPr/>
        </p:nvSpPr>
        <p:spPr bwMode="auto">
          <a:xfrm>
            <a:off x="2590800" y="381000"/>
            <a:ext cx="373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a:t>Budget</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8731</TotalTime>
  <Words>1780</Words>
  <Application>Microsoft Macintosh PowerPoint</Application>
  <PresentationFormat>On-screen Show (4:3)</PresentationFormat>
  <Paragraphs>173</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ＭＳ Ｐゴシック</vt:lpstr>
      <vt:lpstr>Calibri</vt:lpstr>
      <vt:lpstr>Default Design</vt:lpstr>
      <vt:lpstr>Artist Support Grant Workshop</vt:lpstr>
      <vt:lpstr>What are the Artist Support Grants?</vt:lpstr>
      <vt:lpstr>Who May Apply?</vt:lpstr>
      <vt:lpstr>What types of projects are eligible?</vt:lpstr>
      <vt:lpstr>Fundable Projects</vt:lpstr>
      <vt:lpstr>Your Application</vt:lpstr>
      <vt:lpstr>Meeting the Requirements</vt:lpstr>
      <vt:lpstr>The Narrative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Examples of What Not To Do if you are a Visual Artist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Best Advice </vt:lpstr>
      <vt:lpstr>Finally… </vt:lpstr>
      <vt:lpstr>Artist Support Grant Workshop</vt:lpstr>
    </vt:vector>
  </TitlesOfParts>
  <Company>City of Rocky Mount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Garriott, Holly</cp:lastModifiedBy>
  <cp:revision>45</cp:revision>
  <cp:lastPrinted>2010-07-22T19:22:06Z</cp:lastPrinted>
  <dcterms:created xsi:type="dcterms:W3CDTF">2011-08-08T17:54:22Z</dcterms:created>
  <dcterms:modified xsi:type="dcterms:W3CDTF">2024-05-15T14:27:52Z</dcterms:modified>
</cp:coreProperties>
</file>